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6" r:id="rId3"/>
    <p:sldId id="283" r:id="rId4"/>
    <p:sldId id="259" r:id="rId5"/>
    <p:sldId id="263" r:id="rId6"/>
    <p:sldId id="276" r:id="rId7"/>
    <p:sldId id="278" r:id="rId8"/>
    <p:sldId id="295" r:id="rId9"/>
    <p:sldId id="288" r:id="rId10"/>
    <p:sldId id="290" r:id="rId11"/>
    <p:sldId id="265" r:id="rId12"/>
    <p:sldId id="304" r:id="rId13"/>
    <p:sldId id="306" r:id="rId14"/>
    <p:sldId id="266" r:id="rId15"/>
    <p:sldId id="268" r:id="rId16"/>
    <p:sldId id="269" r:id="rId17"/>
    <p:sldId id="270" r:id="rId18"/>
    <p:sldId id="271" r:id="rId19"/>
    <p:sldId id="298" r:id="rId20"/>
    <p:sldId id="297" r:id="rId21"/>
    <p:sldId id="300" r:id="rId22"/>
    <p:sldId id="302" r:id="rId23"/>
    <p:sldId id="275" r:id="rId24"/>
    <p:sldId id="279" r:id="rId25"/>
    <p:sldId id="280" r:id="rId26"/>
    <p:sldId id="281" r:id="rId27"/>
    <p:sldId id="293" r:id="rId28"/>
    <p:sldId id="29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B97466-B99A-418B-B989-B84011C574DB}"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D811E-A759-4DF8-B9CE-72070027B7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97466-B99A-418B-B989-B84011C574DB}"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D811E-A759-4DF8-B9CE-72070027B7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97466-B99A-418B-B989-B84011C574DB}"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D811E-A759-4DF8-B9CE-72070027B7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97466-B99A-418B-B989-B84011C574DB}"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D811E-A759-4DF8-B9CE-72070027B7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97466-B99A-418B-B989-B84011C574DB}"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3D811E-A759-4DF8-B9CE-72070027B7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B97466-B99A-418B-B989-B84011C574DB}" type="datetimeFigureOut">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D811E-A759-4DF8-B9CE-72070027B7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B97466-B99A-418B-B989-B84011C574DB}" type="datetimeFigureOut">
              <a:rPr lang="en-US" smtClean="0"/>
              <a:pPr/>
              <a:t>12/17/2014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3D811E-A759-4DF8-B9CE-72070027B7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B97466-B99A-418B-B989-B84011C574DB}" type="datetimeFigureOut">
              <a:rPr lang="en-US" smtClean="0"/>
              <a:pPr/>
              <a:t>12/17/2014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3D811E-A759-4DF8-B9CE-72070027B7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97466-B99A-418B-B989-B84011C574DB}" type="datetimeFigureOut">
              <a:rPr lang="en-US" smtClean="0"/>
              <a:pPr/>
              <a:t>12/17/2014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3D811E-A759-4DF8-B9CE-72070027B7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97466-B99A-418B-B989-B84011C574DB}" type="datetimeFigureOut">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D811E-A759-4DF8-B9CE-72070027B7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97466-B99A-418B-B989-B84011C574DB}" type="datetimeFigureOut">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3D811E-A759-4DF8-B9CE-72070027B7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97466-B99A-418B-B989-B84011C574DB}" type="datetimeFigureOut">
              <a:rPr lang="en-US" smtClean="0"/>
              <a:pPr/>
              <a:t>12/17/2014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D811E-A759-4DF8-B9CE-72070027B7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rushalidandawate@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2011362"/>
          </a:xfrm>
        </p:spPr>
        <p:txBody>
          <a:bodyPr>
            <a:normAutofit fontScale="90000"/>
          </a:bodyPr>
          <a:lstStyle/>
          <a:p>
            <a:r>
              <a:rPr lang="en-US" b="1" dirty="0" smtClean="0"/>
              <a:t>Information Literacy </a:t>
            </a:r>
            <a:br>
              <a:rPr lang="en-US" b="1" dirty="0" smtClean="0"/>
            </a:br>
            <a:r>
              <a:rPr lang="en-US" b="1" dirty="0" smtClean="0"/>
              <a:t>Experiences with AISSMS COE </a:t>
            </a:r>
            <a:br>
              <a:rPr lang="en-US" b="1" dirty="0" smtClean="0"/>
            </a:br>
            <a:endParaRPr lang="en-US" b="1" dirty="0"/>
          </a:p>
        </p:txBody>
      </p:sp>
      <p:sp>
        <p:nvSpPr>
          <p:cNvPr id="3" name="Content Placeholder 2"/>
          <p:cNvSpPr>
            <a:spLocks noGrp="1"/>
          </p:cNvSpPr>
          <p:nvPr>
            <p:ph idx="1"/>
          </p:nvPr>
        </p:nvSpPr>
        <p:spPr>
          <a:xfrm>
            <a:off x="609600" y="2819400"/>
            <a:ext cx="8229600" cy="1752601"/>
          </a:xfrm>
        </p:spPr>
        <p:txBody>
          <a:bodyPr>
            <a:normAutofit fontScale="70000" lnSpcReduction="20000"/>
          </a:bodyPr>
          <a:lstStyle/>
          <a:p>
            <a:pPr algn="ctr">
              <a:buNone/>
            </a:pPr>
            <a:r>
              <a:rPr lang="en-US" dirty="0" err="1" smtClean="0"/>
              <a:t>Vrushali</a:t>
            </a:r>
            <a:r>
              <a:rPr lang="en-US" dirty="0" smtClean="0"/>
              <a:t> </a:t>
            </a:r>
            <a:r>
              <a:rPr lang="en-US" dirty="0" err="1" smtClean="0"/>
              <a:t>Dandawate</a:t>
            </a:r>
            <a:r>
              <a:rPr lang="en-US" dirty="0" smtClean="0"/>
              <a:t> </a:t>
            </a:r>
          </a:p>
          <a:p>
            <a:pPr algn="ctr">
              <a:buNone/>
            </a:pPr>
            <a:r>
              <a:rPr lang="en-US" dirty="0" smtClean="0"/>
              <a:t>    Librarian </a:t>
            </a:r>
          </a:p>
          <a:p>
            <a:pPr algn="ctr">
              <a:buNone/>
            </a:pPr>
            <a:r>
              <a:rPr lang="en-US" dirty="0" smtClean="0"/>
              <a:t>    AISSMS College of Engineering </a:t>
            </a:r>
          </a:p>
          <a:p>
            <a:pPr algn="ctr">
              <a:buNone/>
            </a:pPr>
            <a:r>
              <a:rPr lang="en-US" dirty="0" smtClean="0"/>
              <a:t>    </a:t>
            </a:r>
            <a:r>
              <a:rPr lang="en-US" dirty="0" err="1" smtClean="0"/>
              <a:t>Pune</a:t>
            </a:r>
            <a:r>
              <a:rPr lang="en-US" dirty="0" smtClean="0"/>
              <a:t> </a:t>
            </a:r>
          </a:p>
          <a:p>
            <a:pPr algn="ctr">
              <a:buNone/>
            </a:pPr>
            <a:r>
              <a:rPr lang="en-US" dirty="0" smtClean="0"/>
              <a:t>    </a:t>
            </a:r>
            <a:r>
              <a:rPr lang="en-US" dirty="0" smtClean="0">
                <a:hlinkClick r:id="rId2"/>
              </a:rPr>
              <a:t>vrushalidandawate@gmail.com</a:t>
            </a:r>
            <a:r>
              <a:rPr lang="en-US" dirty="0" smtClean="0"/>
              <a:t> </a:t>
            </a:r>
            <a:endParaRPr lang="en-US" dirty="0"/>
          </a:p>
        </p:txBody>
      </p:sp>
      <p:sp>
        <p:nvSpPr>
          <p:cNvPr id="4" name="TextBox 3"/>
          <p:cNvSpPr txBox="1"/>
          <p:nvPr/>
        </p:nvSpPr>
        <p:spPr>
          <a:xfrm>
            <a:off x="381000" y="5257800"/>
            <a:ext cx="8382000" cy="923330"/>
          </a:xfrm>
          <a:prstGeom prst="rect">
            <a:avLst/>
          </a:prstGeom>
          <a:noFill/>
        </p:spPr>
        <p:txBody>
          <a:bodyPr wrap="square" rtlCol="0">
            <a:spAutoFit/>
          </a:bodyPr>
          <a:lstStyle/>
          <a:p>
            <a:r>
              <a:rPr lang="en-US" dirty="0" smtClean="0"/>
              <a:t>  For Presentation  in “Information literacy ('Sharing Flemish expertise in Information Literacy training with Southern partners' workshop)” 8-19 Dec 2014 at University of Antwerp, Belgium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458200" cy="830997"/>
          </a:xfrm>
          <a:prstGeom prst="rect">
            <a:avLst/>
          </a:prstGeom>
          <a:noFill/>
        </p:spPr>
        <p:txBody>
          <a:bodyPr wrap="square" rtlCol="0">
            <a:spAutoFit/>
          </a:bodyPr>
          <a:lstStyle/>
          <a:p>
            <a:r>
              <a:rPr lang="en-US" sz="2400" dirty="0" smtClean="0"/>
              <a:t>   </a:t>
            </a:r>
            <a:r>
              <a:rPr lang="en-US" sz="2400" dirty="0" smtClean="0">
                <a:solidFill>
                  <a:srgbClr val="C00000"/>
                </a:solidFill>
              </a:rPr>
              <a:t>CONDUCTED  ONLINE SURVERY WITH  STUDENTS  AND FACULTY </a:t>
            </a:r>
          </a:p>
          <a:p>
            <a:pPr algn="ctr"/>
            <a:r>
              <a:rPr lang="en-US" sz="2400" dirty="0" smtClean="0">
                <a:solidFill>
                  <a:srgbClr val="C00000"/>
                </a:solidFill>
              </a:rPr>
              <a:t>      TO IMPROVE LIBARRY SERVICES  </a:t>
            </a:r>
            <a:endParaRPr lang="en-US" sz="2400" dirty="0">
              <a:solidFill>
                <a:srgbClr val="C00000"/>
              </a:solidFill>
            </a:endParaRPr>
          </a:p>
        </p:txBody>
      </p:sp>
      <p:pic>
        <p:nvPicPr>
          <p:cNvPr id="3" name="Picture 2"/>
          <p:cNvPicPr>
            <a:picLocks noChangeAspect="1" noChangeArrowheads="1"/>
          </p:cNvPicPr>
          <p:nvPr/>
        </p:nvPicPr>
        <p:blipFill>
          <a:blip r:embed="rId2"/>
          <a:srcRect/>
          <a:stretch>
            <a:fillRect/>
          </a:stretch>
        </p:blipFill>
        <p:spPr bwMode="auto">
          <a:xfrm>
            <a:off x="0" y="838200"/>
            <a:ext cx="92964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b="1" dirty="0" smtClean="0"/>
              <a:t>As a librarian how I am  </a:t>
            </a:r>
            <a:r>
              <a:rPr lang="en-US" sz="2800" b="1" dirty="0"/>
              <a:t>informed about and trained in the use of information, including </a:t>
            </a:r>
            <a:r>
              <a:rPr lang="en-US" sz="2800" b="1" dirty="0" smtClean="0"/>
              <a:t>e-resources</a:t>
            </a:r>
            <a:r>
              <a:rPr lang="en-US" sz="2800" dirty="0"/>
              <a:t/>
            </a:r>
            <a:br>
              <a:rPr lang="en-US" sz="2800" dirty="0"/>
            </a:br>
            <a:endParaRPr lang="en-US" sz="2800" dirty="0"/>
          </a:p>
        </p:txBody>
      </p:sp>
      <p:sp>
        <p:nvSpPr>
          <p:cNvPr id="3" name="Content Placeholder 2"/>
          <p:cNvSpPr>
            <a:spLocks noGrp="1"/>
          </p:cNvSpPr>
          <p:nvPr>
            <p:ph idx="1"/>
          </p:nvPr>
        </p:nvSpPr>
        <p:spPr>
          <a:xfrm>
            <a:off x="457200" y="1600201"/>
            <a:ext cx="8229600" cy="2285999"/>
          </a:xfrm>
        </p:spPr>
        <p:txBody>
          <a:bodyPr>
            <a:normAutofit fontScale="92500" lnSpcReduction="20000"/>
          </a:bodyPr>
          <a:lstStyle/>
          <a:p>
            <a:r>
              <a:rPr lang="en-US" dirty="0" smtClean="0"/>
              <a:t>By attending </a:t>
            </a:r>
            <a:r>
              <a:rPr lang="en-US" dirty="0"/>
              <a:t>some online </a:t>
            </a:r>
            <a:r>
              <a:rPr lang="en-US" dirty="0" smtClean="0"/>
              <a:t>webinars</a:t>
            </a:r>
          </a:p>
          <a:p>
            <a:r>
              <a:rPr lang="en-US" dirty="0" smtClean="0"/>
              <a:t>By attending </a:t>
            </a:r>
            <a:r>
              <a:rPr lang="en-US" dirty="0"/>
              <a:t>some training workshop of different </a:t>
            </a:r>
            <a:r>
              <a:rPr lang="en-US" dirty="0" smtClean="0"/>
              <a:t>publishers</a:t>
            </a:r>
          </a:p>
          <a:p>
            <a:r>
              <a:rPr lang="en-US" dirty="0" smtClean="0"/>
              <a:t>Through Google search </a:t>
            </a:r>
          </a:p>
          <a:p>
            <a:r>
              <a:rPr lang="en-US" dirty="0" smtClean="0"/>
              <a:t>From publishers websites </a:t>
            </a:r>
            <a:endParaRPr lang="en-US" dirty="0"/>
          </a:p>
        </p:txBody>
      </p:sp>
      <p:pic>
        <p:nvPicPr>
          <p:cNvPr id="1026" name="Picture 2" descr="D:\J gate\IMG_5426.JPG"/>
          <p:cNvPicPr>
            <a:picLocks noChangeAspect="1" noChangeArrowheads="1"/>
          </p:cNvPicPr>
          <p:nvPr/>
        </p:nvPicPr>
        <p:blipFill>
          <a:blip r:embed="rId2" cstate="print"/>
          <a:srcRect/>
          <a:stretch>
            <a:fillRect/>
          </a:stretch>
        </p:blipFill>
        <p:spPr bwMode="auto">
          <a:xfrm>
            <a:off x="2895600" y="4013200"/>
            <a:ext cx="3048000" cy="2844800"/>
          </a:xfrm>
          <a:prstGeom prst="rect">
            <a:avLst/>
          </a:prstGeom>
          <a:noFill/>
        </p:spPr>
      </p:pic>
      <p:pic>
        <p:nvPicPr>
          <p:cNvPr id="6" name="Picture 5" descr="D:\indore\IMG_5104.JPG"/>
          <p:cNvPicPr/>
          <p:nvPr/>
        </p:nvPicPr>
        <p:blipFill>
          <a:blip r:embed="rId3" cstate="print"/>
          <a:srcRect/>
          <a:stretch>
            <a:fillRect/>
          </a:stretch>
        </p:blipFill>
        <p:spPr bwMode="auto">
          <a:xfrm>
            <a:off x="6096001" y="2819400"/>
            <a:ext cx="3048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09800" y="0"/>
            <a:ext cx="13716000" cy="7239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0" y="0"/>
            <a:ext cx="9144000" cy="7086600"/>
          </a:xfrm>
          <a:prstGeom prst="rect">
            <a:avLst/>
          </a:prstGeom>
          <a:noFill/>
          <a:ln w="12700" cap="sq">
            <a:noFill/>
            <a:miter lim="800000"/>
            <a:headEnd type="none" w="sm" len="sm"/>
            <a:tailEnd type="none" w="sm" len="sm"/>
          </a:ln>
        </p:spPr>
      </p:pic>
      <p:pic>
        <p:nvPicPr>
          <p:cNvPr id="26625" name="Picture 1"/>
          <p:cNvPicPr>
            <a:picLocks noChangeAspect="1" noChangeArrowheads="1"/>
          </p:cNvPicPr>
          <p:nvPr/>
        </p:nvPicPr>
        <p:blipFill>
          <a:blip r:embed="rId3"/>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Training to  </a:t>
            </a:r>
            <a:r>
              <a:rPr lang="en-US" b="1" dirty="0"/>
              <a:t>librarians or patrons (researchers and students</a:t>
            </a:r>
            <a:r>
              <a:rPr lang="en-US" b="1" dirty="0" smtClean="0"/>
              <a:t>)</a:t>
            </a:r>
            <a:endParaRPr lang="en-US" dirty="0"/>
          </a:p>
        </p:txBody>
      </p:sp>
      <p:sp>
        <p:nvSpPr>
          <p:cNvPr id="3" name="Content Placeholder 2"/>
          <p:cNvSpPr>
            <a:spLocks noGrp="1"/>
          </p:cNvSpPr>
          <p:nvPr>
            <p:ph idx="1"/>
          </p:nvPr>
        </p:nvSpPr>
        <p:spPr>
          <a:xfrm>
            <a:off x="457200" y="1600200"/>
            <a:ext cx="8229600" cy="4906963"/>
          </a:xfrm>
        </p:spPr>
        <p:txBody>
          <a:bodyPr>
            <a:normAutofit fontScale="70000" lnSpcReduction="20000"/>
          </a:bodyPr>
          <a:lstStyle/>
          <a:p>
            <a:pPr fontAlgn="base"/>
            <a:r>
              <a:rPr lang="en-US" dirty="0"/>
              <a:t>As a Librarian I train to both patrons of my institute and also other Library Professional. I am regularly involved in various activities like Conducting Conferences, Workshops, Book Talks, and Training Programs for Students and Faculty of AISSMS, We are also conducting “Author-Students Meet” events, where students can have live interaction with author of the books. </a:t>
            </a:r>
          </a:p>
          <a:p>
            <a:pPr fontAlgn="base">
              <a:buNone/>
            </a:pPr>
            <a:r>
              <a:rPr lang="en-US" dirty="0"/>
              <a:t> </a:t>
            </a:r>
          </a:p>
          <a:p>
            <a:pPr fontAlgn="base"/>
            <a:r>
              <a:rPr lang="en-US" dirty="0"/>
              <a:t>For other Library Professional we have organized conference and workshop like </a:t>
            </a:r>
          </a:p>
          <a:p>
            <a:pPr lvl="0" fontAlgn="base"/>
            <a:r>
              <a:rPr lang="en-US" dirty="0"/>
              <a:t>Two days National Level Conference on “Impact of Web technologies and E-resources on  Library Services, held at AISSMS COE </a:t>
            </a:r>
            <a:r>
              <a:rPr lang="en-US" dirty="0" err="1"/>
              <a:t>Pune</a:t>
            </a:r>
            <a:r>
              <a:rPr lang="en-US" dirty="0"/>
              <a:t> on 27-28 September 2013 </a:t>
            </a:r>
          </a:p>
          <a:p>
            <a:pPr lvl="0" fontAlgn="base"/>
            <a:r>
              <a:rPr lang="en-US" dirty="0"/>
              <a:t>National Level Conference on “Application of Six Sigma in Library Science Field”  held at  AISSMS COE, </a:t>
            </a:r>
            <a:r>
              <a:rPr lang="en-US" dirty="0" err="1"/>
              <a:t>Pune</a:t>
            </a:r>
            <a:r>
              <a:rPr lang="en-US" dirty="0"/>
              <a:t> on 30 September 2012</a:t>
            </a:r>
          </a:p>
          <a:p>
            <a:r>
              <a:rPr lang="en-US" dirty="0"/>
              <a:t>One day workshop on “</a:t>
            </a:r>
            <a:r>
              <a:rPr lang="en-US" dirty="0" err="1"/>
              <a:t>Drupal</a:t>
            </a:r>
            <a:r>
              <a:rPr lang="en-US" dirty="0"/>
              <a:t> content management System ’’ on 5 October 2012 at Max </a:t>
            </a:r>
            <a:r>
              <a:rPr lang="en-US" dirty="0" err="1"/>
              <a:t>Bhor</a:t>
            </a:r>
            <a:r>
              <a:rPr lang="en-US" dirty="0"/>
              <a:t> </a:t>
            </a:r>
            <a:r>
              <a:rPr lang="en-US" dirty="0" err="1"/>
              <a:t>Pune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Programs were Organized by Library </a:t>
            </a:r>
            <a:endParaRPr lang="en-US" dirty="0"/>
          </a:p>
        </p:txBody>
      </p:sp>
      <p:pic>
        <p:nvPicPr>
          <p:cNvPr id="4" name="Picture 4" descr="C:\Users\Administrator\Desktop\DSCN6656.jpg"/>
          <p:cNvPicPr>
            <a:picLocks noGrp="1" noChangeAspect="1" noChangeArrowheads="1"/>
          </p:cNvPicPr>
          <p:nvPr>
            <p:ph idx="1"/>
          </p:nvPr>
        </p:nvPicPr>
        <p:blipFill>
          <a:blip r:embed="rId2" cstate="print"/>
          <a:srcRect/>
          <a:stretch>
            <a:fillRect/>
          </a:stretch>
        </p:blipFill>
        <p:spPr bwMode="auto">
          <a:xfrm>
            <a:off x="228600" y="3048000"/>
            <a:ext cx="4214553" cy="35509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572000" y="2971800"/>
            <a:ext cx="4267427" cy="3657600"/>
          </a:xfrm>
          <a:prstGeom prst="rect">
            <a:avLst/>
          </a:prstGeom>
          <a:noFill/>
          <a:ln w="12700" cap="sq">
            <a:noFill/>
            <a:miter lim="800000"/>
            <a:headEnd type="none" w="sm" len="sm"/>
            <a:tailEnd type="none" w="sm" len="sm"/>
          </a:ln>
        </p:spPr>
      </p:pic>
      <p:sp>
        <p:nvSpPr>
          <p:cNvPr id="6" name="TextBox 5"/>
          <p:cNvSpPr txBox="1"/>
          <p:nvPr/>
        </p:nvSpPr>
        <p:spPr>
          <a:xfrm>
            <a:off x="1447800" y="1752600"/>
            <a:ext cx="6096000" cy="523220"/>
          </a:xfrm>
          <a:prstGeom prst="rect">
            <a:avLst/>
          </a:prstGeom>
          <a:noFill/>
        </p:spPr>
        <p:txBody>
          <a:bodyPr wrap="square" rtlCol="0">
            <a:spAutoFit/>
          </a:bodyPr>
          <a:lstStyle/>
          <a:p>
            <a:pPr algn="ctr"/>
            <a:r>
              <a:rPr lang="en-US" sz="2800" b="1" dirty="0" smtClean="0"/>
              <a:t>SCIENCE DIRECT TRAINING PROGRAM </a:t>
            </a:r>
            <a:endParaRPr lang="en-US"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D:\J gate\IMG_5430.JPG"/>
          <p:cNvPicPr>
            <a:picLocks noChangeAspect="1" noChangeArrowheads="1"/>
          </p:cNvPicPr>
          <p:nvPr/>
        </p:nvPicPr>
        <p:blipFill>
          <a:blip r:embed="rId2"/>
          <a:srcRect/>
          <a:stretch>
            <a:fillRect/>
          </a:stretch>
        </p:blipFill>
        <p:spPr bwMode="auto">
          <a:xfrm>
            <a:off x="3886200" y="838200"/>
            <a:ext cx="4648200" cy="3170518"/>
          </a:xfrm>
          <a:prstGeom prst="rect">
            <a:avLst/>
          </a:prstGeom>
          <a:noFill/>
          <a:ln w="9525">
            <a:noFill/>
            <a:miter lim="800000"/>
            <a:headEnd/>
            <a:tailEnd/>
          </a:ln>
        </p:spPr>
      </p:pic>
      <p:pic>
        <p:nvPicPr>
          <p:cNvPr id="4" name="Picture 3" descr="D:\J gate\IMG_5418.JPG"/>
          <p:cNvPicPr>
            <a:picLocks noChangeAspect="1" noChangeArrowheads="1"/>
          </p:cNvPicPr>
          <p:nvPr/>
        </p:nvPicPr>
        <p:blipFill>
          <a:blip r:embed="rId3" cstate="print"/>
          <a:srcRect/>
          <a:stretch>
            <a:fillRect/>
          </a:stretch>
        </p:blipFill>
        <p:spPr bwMode="auto">
          <a:xfrm>
            <a:off x="0" y="1676400"/>
            <a:ext cx="3581400" cy="3854196"/>
          </a:xfrm>
          <a:prstGeom prst="rect">
            <a:avLst/>
          </a:prstGeom>
          <a:noFill/>
          <a:ln w="9525">
            <a:noFill/>
            <a:miter lim="800000"/>
            <a:headEnd/>
            <a:tailEnd/>
          </a:ln>
        </p:spPr>
      </p:pic>
      <p:sp>
        <p:nvSpPr>
          <p:cNvPr id="5" name="TextBox 4"/>
          <p:cNvSpPr txBox="1"/>
          <p:nvPr/>
        </p:nvSpPr>
        <p:spPr>
          <a:xfrm>
            <a:off x="1219200" y="152400"/>
            <a:ext cx="6553200" cy="646331"/>
          </a:xfrm>
          <a:prstGeom prst="rect">
            <a:avLst/>
          </a:prstGeom>
          <a:noFill/>
        </p:spPr>
        <p:txBody>
          <a:bodyPr wrap="square" rtlCol="0">
            <a:spAutoFit/>
          </a:bodyPr>
          <a:lstStyle/>
          <a:p>
            <a:pPr algn="ctr"/>
            <a:r>
              <a:rPr lang="en-US" sz="3600" b="1" dirty="0" smtClean="0"/>
              <a:t>J GATE TRAINING PROGRAM </a:t>
            </a:r>
            <a:endParaRPr lang="en-US" sz="3600" b="1" dirty="0"/>
          </a:p>
        </p:txBody>
      </p:sp>
      <p:pic>
        <p:nvPicPr>
          <p:cNvPr id="6" name="Picture 1" descr="D:\J gate\IMG_5440.JPG"/>
          <p:cNvPicPr>
            <a:picLocks noChangeAspect="1" noChangeArrowheads="1"/>
          </p:cNvPicPr>
          <p:nvPr/>
        </p:nvPicPr>
        <p:blipFill>
          <a:blip r:embed="rId4" cstate="print"/>
          <a:srcRect/>
          <a:stretch>
            <a:fillRect/>
          </a:stretch>
        </p:blipFill>
        <p:spPr bwMode="auto">
          <a:xfrm>
            <a:off x="3962400" y="4114800"/>
            <a:ext cx="4648200" cy="2743200"/>
          </a:xfrm>
          <a:prstGeom prst="rect">
            <a:avLst/>
          </a:prstGeom>
          <a:noFill/>
          <a:ln w="9525">
            <a:noFill/>
            <a:miter lim="800000"/>
            <a:headEnd/>
            <a:tailEnd/>
          </a:ln>
        </p:spPr>
      </p:pic>
    </p:spTree>
  </p:cSld>
  <p:clrMapOvr>
    <a:masterClrMapping/>
  </p:clrMapOvr>
  <p:transition advClick="0" advTm="1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10600" cy="1384995"/>
          </a:xfrm>
          <a:prstGeom prst="rect">
            <a:avLst/>
          </a:prstGeom>
          <a:noFill/>
        </p:spPr>
        <p:txBody>
          <a:bodyPr wrap="square" rtlCol="0">
            <a:spAutoFit/>
          </a:bodyPr>
          <a:lstStyle/>
          <a:p>
            <a:pPr algn="ctr"/>
            <a:r>
              <a:rPr lang="en-US" sz="2800" b="1" dirty="0" smtClean="0"/>
              <a:t>INFORMATION ABOUT SUBSCIBED E-RESOURCES GIVEN in AUTHOR MEET EVENT AND LIBRARY DISPLAY WERE PUT IN COLLEGE ANNUAL SOCIAL EVENTS  </a:t>
            </a:r>
            <a:endParaRPr lang="en-US" sz="2800" b="1" dirty="0"/>
          </a:p>
        </p:txBody>
      </p:sp>
      <p:pic>
        <p:nvPicPr>
          <p:cNvPr id="29698" name="Picture 2" descr="D:\Author meet\AISSMS Event-Meet The Author\DSC06778.JPG"/>
          <p:cNvPicPr>
            <a:picLocks noChangeAspect="1" noChangeArrowheads="1"/>
          </p:cNvPicPr>
          <p:nvPr/>
        </p:nvPicPr>
        <p:blipFill>
          <a:blip r:embed="rId2" cstate="print"/>
          <a:srcRect/>
          <a:stretch>
            <a:fillRect/>
          </a:stretch>
        </p:blipFill>
        <p:spPr bwMode="auto">
          <a:xfrm>
            <a:off x="0" y="2057400"/>
            <a:ext cx="4343400" cy="4495800"/>
          </a:xfrm>
          <a:prstGeom prst="rect">
            <a:avLst/>
          </a:prstGeom>
          <a:noFill/>
        </p:spPr>
      </p:pic>
      <p:pic>
        <p:nvPicPr>
          <p:cNvPr id="4" name="Picture 1" descr="D:\Author meet\AISSMS Event-Meet The Author\DSC06757.JPG"/>
          <p:cNvPicPr>
            <a:picLocks noChangeAspect="1" noChangeArrowheads="1"/>
          </p:cNvPicPr>
          <p:nvPr/>
        </p:nvPicPr>
        <p:blipFill>
          <a:blip r:embed="rId3" cstate="print"/>
          <a:srcRect/>
          <a:stretch>
            <a:fillRect/>
          </a:stretch>
        </p:blipFill>
        <p:spPr bwMode="auto">
          <a:xfrm>
            <a:off x="4495800" y="2133600"/>
            <a:ext cx="4648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algn="ctr" eaLnBrk="0" hangingPunct="0"/>
            <a:r>
              <a:rPr lang="en-US" sz="2400" dirty="0" smtClean="0">
                <a:cs typeface="Times New Roman" pitchFamily="18" charset="0"/>
              </a:rPr>
              <a:t>National Level Conference on</a:t>
            </a:r>
          </a:p>
          <a:p>
            <a:pPr algn="ctr" eaLnBrk="0" hangingPunct="0"/>
            <a:r>
              <a:rPr lang="en-US" sz="2400" dirty="0" smtClean="0">
                <a:cs typeface="Times New Roman" pitchFamily="18" charset="0"/>
              </a:rPr>
              <a:t> “Impact of Web Technologies and E-Resources on Library Services”</a:t>
            </a:r>
          </a:p>
          <a:p>
            <a:pPr algn="ctr" eaLnBrk="0" hangingPunct="0"/>
            <a:r>
              <a:rPr lang="en-US" sz="2400" dirty="0" smtClean="0">
                <a:cs typeface="Times New Roman" pitchFamily="18" charset="0"/>
              </a:rPr>
              <a:t> 27-28 September 2013</a:t>
            </a:r>
            <a:endParaRPr lang="en-US" sz="2400" dirty="0"/>
          </a:p>
        </p:txBody>
      </p:sp>
      <p:pic>
        <p:nvPicPr>
          <p:cNvPr id="3" name="Picture 1" descr="F:\27.9.13 Aissms\DSC_9003.JPG"/>
          <p:cNvPicPr>
            <a:picLocks noChangeAspect="1" noChangeArrowheads="1"/>
          </p:cNvPicPr>
          <p:nvPr/>
        </p:nvPicPr>
        <p:blipFill>
          <a:blip r:embed="rId2"/>
          <a:srcRect/>
          <a:stretch>
            <a:fillRect/>
          </a:stretch>
        </p:blipFill>
        <p:spPr bwMode="auto">
          <a:xfrm>
            <a:off x="4648200" y="1676400"/>
            <a:ext cx="4191000" cy="4343400"/>
          </a:xfrm>
          <a:prstGeom prst="rect">
            <a:avLst/>
          </a:prstGeom>
          <a:noFill/>
          <a:ln w="9525">
            <a:noFill/>
            <a:miter lim="800000"/>
            <a:headEnd/>
            <a:tailEnd/>
          </a:ln>
        </p:spPr>
      </p:pic>
      <p:pic>
        <p:nvPicPr>
          <p:cNvPr id="4" name="Picture 2" descr="F:\27.9.13 Aissms\DSC_8904.JPG"/>
          <p:cNvPicPr>
            <a:picLocks noChangeAspect="1" noChangeArrowheads="1"/>
          </p:cNvPicPr>
          <p:nvPr/>
        </p:nvPicPr>
        <p:blipFill>
          <a:blip r:embed="rId3"/>
          <a:srcRect/>
          <a:stretch>
            <a:fillRect/>
          </a:stretch>
        </p:blipFill>
        <p:spPr bwMode="auto">
          <a:xfrm>
            <a:off x="0" y="1676400"/>
            <a:ext cx="40386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vrushali\Desktop\New Folder\DSC_9071.JPG"/>
          <p:cNvPicPr>
            <a:picLocks noChangeAspect="1" noChangeArrowheads="1"/>
          </p:cNvPicPr>
          <p:nvPr/>
        </p:nvPicPr>
        <p:blipFill>
          <a:blip r:embed="rId2" cstate="print"/>
          <a:srcRect/>
          <a:stretch>
            <a:fillRect/>
          </a:stretch>
        </p:blipFill>
        <p:spPr bwMode="auto">
          <a:xfrm>
            <a:off x="-1962150" y="-911225"/>
            <a:ext cx="13069888" cy="868045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issmspoly.org.in/images/soc.jpg"/>
          <p:cNvPicPr>
            <a:picLocks noChangeAspect="1" noChangeArrowheads="1"/>
          </p:cNvPicPr>
          <p:nvPr/>
        </p:nvPicPr>
        <p:blipFill>
          <a:blip r:embed="rId2"/>
          <a:srcRect/>
          <a:stretch>
            <a:fillRect/>
          </a:stretch>
        </p:blipFill>
        <p:spPr bwMode="auto">
          <a:xfrm>
            <a:off x="0" y="3352801"/>
            <a:ext cx="9144000" cy="3505200"/>
          </a:xfrm>
          <a:prstGeom prst="rect">
            <a:avLst/>
          </a:prstGeom>
          <a:noFill/>
        </p:spPr>
      </p:pic>
      <p:pic>
        <p:nvPicPr>
          <p:cNvPr id="1028" name="Picture 4" descr="http://www.aissmscoe.com/1.jpg"/>
          <p:cNvPicPr>
            <a:picLocks noChangeAspect="1" noChangeArrowheads="1"/>
          </p:cNvPicPr>
          <p:nvPr/>
        </p:nvPicPr>
        <p:blipFill>
          <a:blip r:embed="rId3"/>
          <a:srcRect/>
          <a:stretch>
            <a:fillRect/>
          </a:stretch>
        </p:blipFill>
        <p:spPr bwMode="auto">
          <a:xfrm>
            <a:off x="0" y="0"/>
            <a:ext cx="9144000" cy="33337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F:\DSC_9033.JPG"/>
          <p:cNvPicPr>
            <a:picLocks noChangeAspect="1" noChangeArrowheads="1"/>
          </p:cNvPicPr>
          <p:nvPr/>
        </p:nvPicPr>
        <p:blipFill>
          <a:blip r:embed="rId2"/>
          <a:srcRect/>
          <a:stretch>
            <a:fillRect/>
          </a:stretch>
        </p:blipFill>
        <p:spPr bwMode="auto">
          <a:xfrm>
            <a:off x="-1962150" y="-911225"/>
            <a:ext cx="13069888" cy="8680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52400" y="533400"/>
            <a:ext cx="89916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ONE DAY WORKSHOP ON DRUPAL CONTENT MANAGEMENT SOFTWARE FOR LIBRARIANS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05 October 2012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One day workshop on </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Drupal</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Content Management Software</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was organized by AISSMSCOE, </a:t>
            </a:r>
            <a:r>
              <a:rPr lang="en-US" sz="2400" dirty="0">
                <a:latin typeface="Times New Roman" pitchFamily="18" charset="0"/>
                <a:ea typeface="Calibri" pitchFamily="34" charset="0"/>
                <a:cs typeface="Times New Roman" pitchFamily="18" charset="0"/>
              </a:rPr>
              <a:t>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entral Library on 05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october</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2012 for Librarians. The main objective of the workshop was to provide participants hands-on on </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Drupal</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Content Management Software</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from installation to creating a dynamic Library Websites. The workshop comprises of lectures, demonstration and hands on training using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Drupal</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Software in detail. Sanjay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verma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Drupal</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project manager at Max Bohr Consulting,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Pune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was the trainer for this workshop. Total 25 librarians from various colleges from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Pune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Mumbai attended this workshop.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istrator\AppData\Local\Microsoft\Windows\Burn\Burn\Drupal Workshop\IMG_5061.JPG"/>
          <p:cNvPicPr/>
          <p:nvPr/>
        </p:nvPicPr>
        <p:blipFill>
          <a:blip r:embed="rId2" cstate="print"/>
          <a:srcRect/>
          <a:stretch>
            <a:fillRect/>
          </a:stretch>
        </p:blipFill>
        <p:spPr bwMode="auto">
          <a:xfrm>
            <a:off x="228600" y="457200"/>
            <a:ext cx="4191000" cy="3505200"/>
          </a:xfrm>
          <a:prstGeom prst="rect">
            <a:avLst/>
          </a:prstGeom>
          <a:noFill/>
          <a:ln w="9525">
            <a:noFill/>
            <a:miter lim="800000"/>
            <a:headEnd/>
            <a:tailEnd/>
          </a:ln>
        </p:spPr>
      </p:pic>
      <p:pic>
        <p:nvPicPr>
          <p:cNvPr id="3" name="Picture 2" descr="C:\Users\Administrator\AppData\Local\Microsoft\Windows\Burn\Burn\Drupal Workshop\IMG_5058.JPG"/>
          <p:cNvPicPr/>
          <p:nvPr/>
        </p:nvPicPr>
        <p:blipFill>
          <a:blip r:embed="rId3" cstate="print"/>
          <a:srcRect/>
          <a:stretch>
            <a:fillRect/>
          </a:stretch>
        </p:blipFill>
        <p:spPr bwMode="auto">
          <a:xfrm>
            <a:off x="4495800" y="2743200"/>
            <a:ext cx="4419600"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0" y="1"/>
            <a:ext cx="6019799" cy="381000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3077116" y="3263574"/>
            <a:ext cx="6066884" cy="3594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b="1" dirty="0"/>
              <a:t>P</a:t>
            </a:r>
            <a:r>
              <a:rPr lang="en-US" sz="3600" b="1" dirty="0" smtClean="0"/>
              <a:t>roblems faced by Librarians concerning </a:t>
            </a:r>
            <a:r>
              <a:rPr lang="en-US" sz="3600" b="1" dirty="0"/>
              <a:t>training in the use of </a:t>
            </a:r>
            <a:r>
              <a:rPr lang="en-US" sz="3600" b="1" dirty="0" smtClean="0"/>
              <a:t>information</a:t>
            </a:r>
            <a:r>
              <a:rPr lang="en-US" dirty="0"/>
              <a:t/>
            </a:r>
            <a:br>
              <a:rPr lang="en-US" dirty="0"/>
            </a:br>
            <a:endParaRPr lang="en-US" dirty="0"/>
          </a:p>
        </p:txBody>
      </p:sp>
      <p:sp>
        <p:nvSpPr>
          <p:cNvPr id="3" name="Content Placeholder 2"/>
          <p:cNvSpPr>
            <a:spLocks noGrp="1"/>
          </p:cNvSpPr>
          <p:nvPr>
            <p:ph idx="1"/>
          </p:nvPr>
        </p:nvSpPr>
        <p:spPr>
          <a:xfrm>
            <a:off x="0" y="1066800"/>
            <a:ext cx="9144000" cy="2286000"/>
          </a:xfrm>
        </p:spPr>
        <p:txBody>
          <a:bodyPr>
            <a:normAutofit fontScale="70000" lnSpcReduction="20000"/>
          </a:bodyPr>
          <a:lstStyle/>
          <a:p>
            <a:endParaRPr lang="en-US" dirty="0" smtClean="0"/>
          </a:p>
          <a:p>
            <a:r>
              <a:rPr lang="en-US" dirty="0" smtClean="0"/>
              <a:t>Students </a:t>
            </a:r>
            <a:r>
              <a:rPr lang="en-US" dirty="0"/>
              <a:t>and faculty are not much interested to attend such </a:t>
            </a:r>
            <a:r>
              <a:rPr lang="en-US" dirty="0" smtClean="0"/>
              <a:t>programs</a:t>
            </a:r>
          </a:p>
          <a:p>
            <a:r>
              <a:rPr lang="en-US" dirty="0" smtClean="0"/>
              <a:t>Librarians themselves are not interested in such programs </a:t>
            </a:r>
          </a:p>
          <a:p>
            <a:r>
              <a:rPr lang="en-US" dirty="0"/>
              <a:t>We don’t have much awareness in developing online tutorials and there is no standard guidelines are provided for information literacy </a:t>
            </a:r>
            <a:r>
              <a:rPr lang="en-US" dirty="0" smtClean="0"/>
              <a:t>workshop</a:t>
            </a:r>
          </a:p>
          <a:p>
            <a:r>
              <a:rPr lang="en-US" dirty="0" smtClean="0"/>
              <a:t>Management </a:t>
            </a:r>
            <a:r>
              <a:rPr lang="en-US" dirty="0"/>
              <a:t>role is also less supportive in such programs.  </a:t>
            </a:r>
          </a:p>
          <a:p>
            <a:endParaRPr lang="en-US" dirty="0"/>
          </a:p>
        </p:txBody>
      </p:sp>
      <p:pic>
        <p:nvPicPr>
          <p:cNvPr id="3074" name="Picture 2" descr="http://schlib.pbworks.com/f/1253133088/cool-cartoon-435550.png"/>
          <p:cNvPicPr>
            <a:picLocks noChangeAspect="1" noChangeArrowheads="1"/>
          </p:cNvPicPr>
          <p:nvPr/>
        </p:nvPicPr>
        <p:blipFill>
          <a:blip r:embed="rId2"/>
          <a:srcRect/>
          <a:stretch>
            <a:fillRect/>
          </a:stretch>
        </p:blipFill>
        <p:spPr bwMode="auto">
          <a:xfrm>
            <a:off x="4800600" y="3352800"/>
            <a:ext cx="4343400" cy="3505200"/>
          </a:xfrm>
          <a:prstGeom prst="rect">
            <a:avLst/>
          </a:prstGeom>
          <a:noFill/>
        </p:spPr>
      </p:pic>
      <p:pic>
        <p:nvPicPr>
          <p:cNvPr id="3076" name="Picture 4" descr="http://image.slidesharecdn.com/boyle-120713062124-phpapp02/95/boyle-creative-problem-clinics-information-literacy-triage-8-638.jpg?cb=1366119336"/>
          <p:cNvPicPr>
            <a:picLocks noChangeAspect="1" noChangeArrowheads="1"/>
          </p:cNvPicPr>
          <p:nvPr/>
        </p:nvPicPr>
        <p:blipFill>
          <a:blip r:embed="rId3"/>
          <a:srcRect/>
          <a:stretch>
            <a:fillRect/>
          </a:stretch>
        </p:blipFill>
        <p:spPr bwMode="auto">
          <a:xfrm>
            <a:off x="0" y="3429001"/>
            <a:ext cx="4800600" cy="3429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lvl="0"/>
            <a:r>
              <a:rPr lang="en-US" b="1" dirty="0" smtClean="0"/>
              <a:t>Proposed  improvements</a:t>
            </a:r>
            <a:endParaRPr lang="en-US" dirty="0"/>
          </a:p>
        </p:txBody>
      </p:sp>
      <p:sp>
        <p:nvSpPr>
          <p:cNvPr id="3" name="Content Placeholder 2"/>
          <p:cNvSpPr>
            <a:spLocks noGrp="1"/>
          </p:cNvSpPr>
          <p:nvPr>
            <p:ph idx="1"/>
          </p:nvPr>
        </p:nvSpPr>
        <p:spPr>
          <a:xfrm>
            <a:off x="457200" y="1143001"/>
            <a:ext cx="8229600" cy="2895600"/>
          </a:xfrm>
        </p:spPr>
        <p:txBody>
          <a:bodyPr>
            <a:normAutofit fontScale="77500" lnSpcReduction="20000"/>
          </a:bodyPr>
          <a:lstStyle/>
          <a:p>
            <a:r>
              <a:rPr lang="en-US" dirty="0" smtClean="0"/>
              <a:t>Need </a:t>
            </a:r>
            <a:r>
              <a:rPr lang="en-US" dirty="0"/>
              <a:t>to develop online or offline video tutorial by Library </a:t>
            </a:r>
            <a:endParaRPr lang="en-US" dirty="0" smtClean="0"/>
          </a:p>
          <a:p>
            <a:pPr>
              <a:buNone/>
            </a:pPr>
            <a:endParaRPr lang="en-US" dirty="0" smtClean="0"/>
          </a:p>
          <a:p>
            <a:r>
              <a:rPr lang="en-US" dirty="0"/>
              <a:t>Need of more training programs and effort from Library for maximum usage students should get adequate result from database. </a:t>
            </a:r>
            <a:endParaRPr lang="en-US" dirty="0" smtClean="0"/>
          </a:p>
          <a:p>
            <a:endParaRPr lang="en-US" dirty="0"/>
          </a:p>
          <a:p>
            <a:r>
              <a:rPr lang="en-US" dirty="0"/>
              <a:t>Signal search window should made  available for </a:t>
            </a:r>
            <a:r>
              <a:rPr lang="en-US" dirty="0" smtClean="0"/>
              <a:t>all AISSMS COE </a:t>
            </a:r>
            <a:r>
              <a:rPr lang="en-US" dirty="0"/>
              <a:t>library </a:t>
            </a:r>
            <a:r>
              <a:rPr lang="en-US" dirty="0" smtClean="0"/>
              <a:t>Resources </a:t>
            </a:r>
            <a:endParaRPr lang="en-US" dirty="0"/>
          </a:p>
        </p:txBody>
      </p:sp>
      <p:pic>
        <p:nvPicPr>
          <p:cNvPr id="5122" name="Picture 2" descr="https://encrypted-tbn0.gstatic.com/images?q=tbn:ANd9GcRUzgzImFrniIGMKf4JZqSEAfu5xReIAbmj3WWE1Q7BBG7moZYT"/>
          <p:cNvPicPr>
            <a:picLocks noChangeAspect="1" noChangeArrowheads="1"/>
          </p:cNvPicPr>
          <p:nvPr/>
        </p:nvPicPr>
        <p:blipFill>
          <a:blip r:embed="rId2"/>
          <a:srcRect/>
          <a:stretch>
            <a:fillRect/>
          </a:stretch>
        </p:blipFill>
        <p:spPr bwMode="auto">
          <a:xfrm>
            <a:off x="3200400" y="4343400"/>
            <a:ext cx="5943600" cy="2514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Proposed  improvements</a:t>
            </a:r>
            <a:endParaRPr lang="en-US" dirty="0"/>
          </a:p>
        </p:txBody>
      </p:sp>
      <p:sp>
        <p:nvSpPr>
          <p:cNvPr id="3" name="Content Placeholder 2"/>
          <p:cNvSpPr>
            <a:spLocks noGrp="1"/>
          </p:cNvSpPr>
          <p:nvPr>
            <p:ph idx="1"/>
          </p:nvPr>
        </p:nvSpPr>
        <p:spPr>
          <a:xfrm>
            <a:off x="0" y="1295400"/>
            <a:ext cx="9144000" cy="3352800"/>
          </a:xfrm>
        </p:spPr>
        <p:txBody>
          <a:bodyPr>
            <a:normAutofit fontScale="85000" lnSpcReduction="20000"/>
          </a:bodyPr>
          <a:lstStyle/>
          <a:p>
            <a:endParaRPr lang="en-US" dirty="0" smtClean="0"/>
          </a:p>
          <a:p>
            <a:r>
              <a:rPr lang="en-US" dirty="0" smtClean="0"/>
              <a:t>Information </a:t>
            </a:r>
            <a:r>
              <a:rPr lang="en-US" dirty="0"/>
              <a:t>Literacy tools should be made available on College website </a:t>
            </a:r>
            <a:endParaRPr lang="en-US" dirty="0" smtClean="0"/>
          </a:p>
          <a:p>
            <a:r>
              <a:rPr lang="en-US" dirty="0"/>
              <a:t>Separate commercial website to be made available for Library </a:t>
            </a:r>
            <a:r>
              <a:rPr lang="en-US" dirty="0" smtClean="0"/>
              <a:t>Resources</a:t>
            </a:r>
          </a:p>
          <a:p>
            <a:r>
              <a:rPr lang="en-US" dirty="0"/>
              <a:t>Continuous assessments is required for Information Literacy programs </a:t>
            </a:r>
            <a:endParaRPr lang="en-US" dirty="0" smtClean="0"/>
          </a:p>
          <a:p>
            <a:r>
              <a:rPr lang="en-US" dirty="0"/>
              <a:t>Need of proper training program on Information </a:t>
            </a:r>
            <a:r>
              <a:rPr lang="en-US" dirty="0" smtClean="0"/>
              <a:t>Literacy</a:t>
            </a:r>
            <a:endParaRPr lang="en-US" dirty="0"/>
          </a:p>
        </p:txBody>
      </p:sp>
      <p:pic>
        <p:nvPicPr>
          <p:cNvPr id="2050" name="Picture 2" descr="http://3.bp.blogspot.com/-FBWwrRwLTnw/UAp7nmcoPAI/AAAAAAAAHMQ/KlwojjcDS9s/s1600/ecu.jpg"/>
          <p:cNvPicPr>
            <a:picLocks noChangeAspect="1" noChangeArrowheads="1"/>
          </p:cNvPicPr>
          <p:nvPr/>
        </p:nvPicPr>
        <p:blipFill>
          <a:blip r:embed="rId2"/>
          <a:srcRect/>
          <a:stretch>
            <a:fillRect/>
          </a:stretch>
        </p:blipFill>
        <p:spPr bwMode="auto">
          <a:xfrm>
            <a:off x="2314575" y="4648200"/>
            <a:ext cx="6829425" cy="2209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START E-LEARNING CENTER </a:t>
            </a:r>
            <a:br>
              <a:rPr lang="en-US" dirty="0" smtClean="0"/>
            </a:br>
            <a:r>
              <a:rPr lang="en-US" dirty="0" smtClean="0"/>
              <a:t>AT AISSMSCOE </a:t>
            </a:r>
            <a:endParaRPr lang="en-US" dirty="0"/>
          </a:p>
        </p:txBody>
      </p:sp>
      <p:pic>
        <p:nvPicPr>
          <p:cNvPr id="1026" name="Picture 2" descr="C:\Users\vrushali\Desktop\images.jpg"/>
          <p:cNvPicPr>
            <a:picLocks noGrp="1" noChangeAspect="1" noChangeArrowheads="1"/>
          </p:cNvPicPr>
          <p:nvPr>
            <p:ph idx="1"/>
          </p:nvPr>
        </p:nvPicPr>
        <p:blipFill>
          <a:blip r:embed="rId2"/>
          <a:srcRect/>
          <a:stretch>
            <a:fillRect/>
          </a:stretch>
        </p:blipFill>
        <p:spPr bwMode="auto">
          <a:xfrm>
            <a:off x="914400" y="1524000"/>
            <a:ext cx="7391400" cy="4953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welcome\Desktop\s\images (1).jpg"/>
          <p:cNvPicPr>
            <a:picLocks noChangeAspect="1" noChangeArrowheads="1"/>
          </p:cNvPicPr>
          <p:nvPr/>
        </p:nvPicPr>
        <p:blipFill>
          <a:blip r:embed="rId2"/>
          <a:srcRect/>
          <a:stretch>
            <a:fillRect/>
          </a:stretch>
        </p:blipFill>
        <p:spPr bwMode="auto">
          <a:xfrm>
            <a:off x="1066800" y="1523999"/>
            <a:ext cx="6934200" cy="40386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772400" cy="685800"/>
          </a:xfrm>
        </p:spPr>
        <p:txBody>
          <a:bodyPr>
            <a:normAutofit fontScale="90000"/>
          </a:bodyPr>
          <a:lstStyle/>
          <a:p>
            <a:r>
              <a:rPr lang="en-US" dirty="0" smtClean="0"/>
              <a:t>AISSMS COE LIBRARY </a:t>
            </a:r>
            <a:endParaRPr lang="en-US" dirty="0"/>
          </a:p>
        </p:txBody>
      </p:sp>
      <p:sp>
        <p:nvSpPr>
          <p:cNvPr id="3" name="Subtitle 2"/>
          <p:cNvSpPr>
            <a:spLocks noGrp="1"/>
          </p:cNvSpPr>
          <p:nvPr>
            <p:ph type="subTitle" idx="1"/>
          </p:nvPr>
        </p:nvSpPr>
        <p:spPr>
          <a:xfrm>
            <a:off x="0" y="3657600"/>
            <a:ext cx="9144000" cy="3429000"/>
          </a:xfrm>
        </p:spPr>
        <p:txBody>
          <a:bodyPr>
            <a:normAutofit fontScale="70000" lnSpcReduction="20000"/>
          </a:bodyPr>
          <a:lstStyle/>
          <a:p>
            <a:pPr algn="l"/>
            <a:r>
              <a:rPr lang="en-US" dirty="0" smtClean="0">
                <a:solidFill>
                  <a:schemeClr val="tx1"/>
                </a:solidFill>
              </a:rPr>
              <a:t>The AISSMS College of Engineering Library has acquired a good collection of books and journals in the area of various engineering disciplines.</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The Library has approximately 31000 volumes of books and 91 national journals. And 612 Online Journals Books are classified according to Dewey Decimal classification scheme. Library is using SLIM 21 (System for Library Information and Management) software. Web OPAC facility is also available in Library. The library is spread over 928 </a:t>
            </a:r>
            <a:r>
              <a:rPr lang="en-US" dirty="0" err="1" smtClean="0">
                <a:solidFill>
                  <a:schemeClr val="tx1"/>
                </a:solidFill>
              </a:rPr>
              <a:t>sq.m</a:t>
            </a:r>
            <a:r>
              <a:rPr lang="en-US" dirty="0" smtClean="0">
                <a:solidFill>
                  <a:schemeClr val="tx1"/>
                </a:solidFill>
              </a:rPr>
              <a:t>. area, with an total investment of about  RS.2.00 core  including all facilities</a:t>
            </a:r>
            <a:endParaRPr lang="en-US" dirty="0">
              <a:solidFill>
                <a:schemeClr val="tx1"/>
              </a:solidFill>
            </a:endParaRPr>
          </a:p>
        </p:txBody>
      </p:sp>
      <p:pic>
        <p:nvPicPr>
          <p:cNvPr id="5" name="Picture 4" descr="D:\J gate\IMG_5452.JPG"/>
          <p:cNvPicPr/>
          <p:nvPr/>
        </p:nvPicPr>
        <p:blipFill>
          <a:blip r:embed="rId2" cstate="print"/>
          <a:srcRect/>
          <a:stretch>
            <a:fillRect/>
          </a:stretch>
        </p:blipFill>
        <p:spPr bwMode="auto">
          <a:xfrm>
            <a:off x="609600" y="990600"/>
            <a:ext cx="3878580" cy="2514600"/>
          </a:xfrm>
          <a:prstGeom prst="rect">
            <a:avLst/>
          </a:prstGeom>
          <a:noFill/>
        </p:spPr>
      </p:pic>
      <p:pic>
        <p:nvPicPr>
          <p:cNvPr id="6" name="Picture 5" descr="http://aicoep.org/UserFiles/liabrary_1.jpg"/>
          <p:cNvPicPr/>
          <p:nvPr/>
        </p:nvPicPr>
        <p:blipFill>
          <a:blip r:embed="rId3"/>
          <a:srcRect/>
          <a:stretch>
            <a:fillRect/>
          </a:stretch>
        </p:blipFill>
        <p:spPr bwMode="auto">
          <a:xfrm>
            <a:off x="4953000" y="914400"/>
            <a:ext cx="35052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b="1" dirty="0" smtClean="0"/>
              <a:t>SUBSCIBED ONLINE JOURNALS DATABASE  </a:t>
            </a:r>
          </a:p>
        </p:txBody>
      </p:sp>
      <p:pic>
        <p:nvPicPr>
          <p:cNvPr id="24579" name="Picture 4" descr="j0300520"/>
          <p:cNvPicPr>
            <a:picLocks noGrp="1" noChangeAspect="1" noChangeArrowheads="1" noCrop="1"/>
          </p:cNvPicPr>
          <p:nvPr>
            <p:ph idx="1"/>
          </p:nvPr>
        </p:nvPicPr>
        <p:blipFill>
          <a:blip r:embed="rId2"/>
          <a:srcRect/>
          <a:stretch>
            <a:fillRect/>
          </a:stretch>
        </p:blipFill>
        <p:spPr>
          <a:xfrm>
            <a:off x="304800" y="1981200"/>
            <a:ext cx="3779837" cy="3886200"/>
          </a:xfrm>
        </p:spPr>
      </p:pic>
      <p:sp>
        <p:nvSpPr>
          <p:cNvPr id="13" name="TextBox 12"/>
          <p:cNvSpPr txBox="1"/>
          <p:nvPr/>
        </p:nvSpPr>
        <p:spPr>
          <a:xfrm>
            <a:off x="4343400" y="2057400"/>
            <a:ext cx="4267200" cy="3816429"/>
          </a:xfrm>
          <a:prstGeom prst="rect">
            <a:avLst/>
          </a:prstGeom>
          <a:noFill/>
        </p:spPr>
        <p:txBody>
          <a:bodyPr wrap="square" rtlCol="0">
            <a:spAutoFit/>
          </a:bodyPr>
          <a:lstStyle/>
          <a:p>
            <a:pPr>
              <a:buFont typeface="Arial" pitchFamily="34" charset="0"/>
              <a:buChar char="•"/>
            </a:pPr>
            <a:r>
              <a:rPr lang="en-US" sz="2800" b="1" dirty="0" smtClean="0"/>
              <a:t>SCIENCE DIRECT </a:t>
            </a:r>
          </a:p>
          <a:p>
            <a:pPr>
              <a:buFont typeface="Arial" pitchFamily="34" charset="0"/>
              <a:buChar char="•"/>
            </a:pPr>
            <a:r>
              <a:rPr lang="en-US" sz="2800" b="1" dirty="0" smtClean="0"/>
              <a:t>IEEE </a:t>
            </a:r>
          </a:p>
          <a:p>
            <a:pPr>
              <a:buFont typeface="Arial" pitchFamily="34" charset="0"/>
              <a:buChar char="•"/>
            </a:pPr>
            <a:r>
              <a:rPr lang="en-US" sz="2800" b="1" dirty="0" smtClean="0"/>
              <a:t>ASCE </a:t>
            </a:r>
          </a:p>
          <a:p>
            <a:pPr>
              <a:buFont typeface="Arial" pitchFamily="34" charset="0"/>
              <a:buChar char="•"/>
            </a:pPr>
            <a:r>
              <a:rPr lang="en-US" sz="2800" b="1" dirty="0" smtClean="0"/>
              <a:t>ASME </a:t>
            </a:r>
          </a:p>
          <a:p>
            <a:pPr>
              <a:buFont typeface="Arial" pitchFamily="34" charset="0"/>
              <a:buChar char="•"/>
            </a:pPr>
            <a:r>
              <a:rPr lang="en-US" sz="2800" b="1" dirty="0" smtClean="0"/>
              <a:t>SPRINGER </a:t>
            </a:r>
          </a:p>
          <a:p>
            <a:pPr>
              <a:buFont typeface="Arial" pitchFamily="34" charset="0"/>
              <a:buChar char="•"/>
            </a:pPr>
            <a:r>
              <a:rPr lang="en-US" sz="2800" b="1" dirty="0" smtClean="0"/>
              <a:t>J-GATE </a:t>
            </a:r>
          </a:p>
          <a:p>
            <a:pPr>
              <a:buFont typeface="Arial" pitchFamily="34" charset="0"/>
              <a:buChar char="•"/>
            </a:pPr>
            <a:r>
              <a:rPr lang="en-US" sz="2800" b="1" dirty="0" smtClean="0"/>
              <a:t>MG GRAW HILL</a:t>
            </a:r>
          </a:p>
          <a:p>
            <a:pPr>
              <a:buFont typeface="Arial" pitchFamily="34" charset="0"/>
              <a:buChar char="•"/>
            </a:pPr>
            <a:r>
              <a:rPr lang="en-US" sz="2800" b="1" dirty="0" smtClean="0"/>
              <a:t>ASTM DIGITAL LIBRARAY </a:t>
            </a:r>
          </a:p>
          <a:p>
            <a:endParaRPr lang="en-US" dirty="0" smtClean="0"/>
          </a:p>
        </p:txBody>
      </p:sp>
    </p:spTree>
  </p:cSld>
  <p:clrMapOvr>
    <a:masterClrMapping/>
  </p:clrMapOvr>
  <p:transition advClick="0" advTm="1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
            </a:r>
            <a:br>
              <a:rPr lang="en-US" dirty="0"/>
            </a:br>
            <a:endParaRPr lang="en-US" dirty="0"/>
          </a:p>
        </p:txBody>
      </p:sp>
      <p:sp>
        <p:nvSpPr>
          <p:cNvPr id="4" name="Rectangle 3"/>
          <p:cNvSpPr/>
          <p:nvPr/>
        </p:nvSpPr>
        <p:spPr>
          <a:xfrm>
            <a:off x="0" y="0"/>
            <a:ext cx="9144000" cy="646331"/>
          </a:xfrm>
          <a:prstGeom prst="rect">
            <a:avLst/>
          </a:prstGeom>
        </p:spPr>
        <p:txBody>
          <a:bodyPr wrap="square">
            <a:spAutoFit/>
          </a:bodyPr>
          <a:lstStyle/>
          <a:p>
            <a:pPr algn="ctr"/>
            <a:r>
              <a:rPr lang="en-US" b="1" dirty="0" smtClean="0"/>
              <a:t>The patrons (researchers and students) informed about and trained in the use of information, including e-resources  through Library Website (Created through Open Source)</a:t>
            </a:r>
            <a:endParaRPr lang="en-US" dirty="0"/>
          </a:p>
        </p:txBody>
      </p:sp>
      <p:pic>
        <p:nvPicPr>
          <p:cNvPr id="6" name="Picture 2"/>
          <p:cNvPicPr>
            <a:picLocks noGrp="1" noChangeAspect="1" noChangeArrowheads="1"/>
          </p:cNvPicPr>
          <p:nvPr>
            <p:ph idx="1"/>
          </p:nvPr>
        </p:nvPicPr>
        <p:blipFill>
          <a:blip r:embed="rId2"/>
          <a:srcRect/>
          <a:stretch>
            <a:fillRect/>
          </a:stretch>
        </p:blipFill>
        <p:spPr bwMode="auto">
          <a:xfrm>
            <a:off x="0" y="838200"/>
            <a:ext cx="9143999"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0" y="609600"/>
            <a:ext cx="9144000" cy="6248400"/>
          </a:xfrm>
          <a:prstGeom prst="rect">
            <a:avLst/>
          </a:prstGeom>
          <a:noFill/>
          <a:ln w="9525">
            <a:noFill/>
            <a:miter lim="800000"/>
            <a:headEnd/>
            <a:tailEnd/>
          </a:ln>
          <a:effectLst/>
        </p:spPr>
      </p:pic>
      <p:sp>
        <p:nvSpPr>
          <p:cNvPr id="4" name="Rectangle 3"/>
          <p:cNvSpPr/>
          <p:nvPr/>
        </p:nvSpPr>
        <p:spPr>
          <a:xfrm>
            <a:off x="152400" y="0"/>
            <a:ext cx="8991600" cy="646331"/>
          </a:xfrm>
          <a:prstGeom prst="rect">
            <a:avLst/>
          </a:prstGeom>
        </p:spPr>
        <p:txBody>
          <a:bodyPr wrap="square">
            <a:spAutoFit/>
          </a:bodyPr>
          <a:lstStyle/>
          <a:p>
            <a:pPr algn="ctr"/>
            <a:r>
              <a:rPr lang="en-US" b="1" dirty="0"/>
              <a:t>T</a:t>
            </a:r>
            <a:r>
              <a:rPr lang="en-US" b="1" dirty="0" smtClean="0"/>
              <a:t>he patrons (researchers and students) informed about and trained in the use of information, including e-resources  through Library Blog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normAutofit/>
          </a:bodyPr>
          <a:lstStyle/>
          <a:p>
            <a:r>
              <a:rPr lang="en-US" sz="2000" b="1" dirty="0" smtClean="0"/>
              <a:t>The patrons (researchers and students) informed about and trained in the use of information, including e-resources  through social Networking </a:t>
            </a:r>
            <a:endParaRPr lang="en-US" sz="2000" dirty="0"/>
          </a:p>
        </p:txBody>
      </p:sp>
      <p:pic>
        <p:nvPicPr>
          <p:cNvPr id="4" name="Picture 3"/>
          <p:cNvPicPr>
            <a:picLocks noChangeAspect="1" noChangeArrowheads="1"/>
          </p:cNvPicPr>
          <p:nvPr/>
        </p:nvPicPr>
        <p:blipFill>
          <a:blip r:embed="rId2"/>
          <a:srcRect/>
          <a:stretch>
            <a:fillRect/>
          </a:stretch>
        </p:blipFill>
        <p:spPr bwMode="auto">
          <a:xfrm>
            <a:off x="0" y="838200"/>
            <a:ext cx="9171053"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rcRect/>
          <a:stretch>
            <a:fillRect/>
          </a:stretch>
        </p:blipFill>
        <p:spPr bwMode="auto">
          <a:xfrm>
            <a:off x="0" y="-228600"/>
            <a:ext cx="9143999"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0"/>
            <a:ext cx="8305800" cy="1200329"/>
          </a:xfrm>
          <a:prstGeom prst="rect">
            <a:avLst/>
          </a:prstGeom>
          <a:noFill/>
        </p:spPr>
        <p:txBody>
          <a:bodyPr wrap="square" rtlCol="0">
            <a:spAutoFit/>
          </a:bodyPr>
          <a:lstStyle/>
          <a:p>
            <a:pPr algn="ctr"/>
            <a:r>
              <a:rPr lang="en-US" sz="3600" b="1" dirty="0" smtClean="0">
                <a:solidFill>
                  <a:srgbClr val="C00000"/>
                </a:solidFill>
              </a:rPr>
              <a:t>Current Awareness Service With</a:t>
            </a:r>
          </a:p>
          <a:p>
            <a:pPr algn="ctr"/>
            <a:r>
              <a:rPr lang="en-US" sz="3600" b="1" dirty="0" smtClean="0">
                <a:solidFill>
                  <a:srgbClr val="C00000"/>
                </a:solidFill>
              </a:rPr>
              <a:t> Email Alerts </a:t>
            </a:r>
            <a:endParaRPr lang="en-US" sz="3600" b="1" dirty="0">
              <a:solidFill>
                <a:srgbClr val="C00000"/>
              </a:solidFill>
            </a:endParaRPr>
          </a:p>
        </p:txBody>
      </p:sp>
      <p:pic>
        <p:nvPicPr>
          <p:cNvPr id="3" name="Picture 2"/>
          <p:cNvPicPr>
            <a:picLocks noChangeAspect="1" noChangeArrowheads="1"/>
          </p:cNvPicPr>
          <p:nvPr/>
        </p:nvPicPr>
        <p:blipFill>
          <a:blip r:embed="rId2"/>
          <a:srcRect/>
          <a:stretch>
            <a:fillRect/>
          </a:stretch>
        </p:blipFill>
        <p:spPr bwMode="auto">
          <a:xfrm>
            <a:off x="0" y="1066800"/>
            <a:ext cx="91440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609</Words>
  <Application>Microsoft Office PowerPoint</Application>
  <PresentationFormat>On-screen Show (4:3)</PresentationFormat>
  <Paragraphs>68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Information Literacy  Experiences with AISSMS COE  </vt:lpstr>
      <vt:lpstr>Slide 2</vt:lpstr>
      <vt:lpstr>AISSMS COE LIBRARY </vt:lpstr>
      <vt:lpstr>SUBSCIBED ONLINE JOURNALS DATABASE  </vt:lpstr>
      <vt:lpstr> </vt:lpstr>
      <vt:lpstr>Slide 6</vt:lpstr>
      <vt:lpstr>The patrons (researchers and students) informed about and trained in the use of information, including e-resources  through social Networking </vt:lpstr>
      <vt:lpstr>Slide 8</vt:lpstr>
      <vt:lpstr>Slide 9</vt:lpstr>
      <vt:lpstr>Slide 10</vt:lpstr>
      <vt:lpstr>As a librarian how I am  informed about and trained in the use of information, including e-resources </vt:lpstr>
      <vt:lpstr>Slide 12</vt:lpstr>
      <vt:lpstr>Slide 13</vt:lpstr>
      <vt:lpstr>Training to  librarians or patrons (researchers and students)</vt:lpstr>
      <vt:lpstr>Training Programs were Organized by Library </vt:lpstr>
      <vt:lpstr>Slide 16</vt:lpstr>
      <vt:lpstr>Slide 17</vt:lpstr>
      <vt:lpstr>Slide 18</vt:lpstr>
      <vt:lpstr>Slide 19</vt:lpstr>
      <vt:lpstr>Slide 20</vt:lpstr>
      <vt:lpstr>Slide 21</vt:lpstr>
      <vt:lpstr>Slide 22</vt:lpstr>
      <vt:lpstr>Slide 23</vt:lpstr>
      <vt:lpstr>Problems faced by Librarians concerning training in the use of information </vt:lpstr>
      <vt:lpstr>Proposed  improvements</vt:lpstr>
      <vt:lpstr>Proposed  improvements</vt:lpstr>
      <vt:lpstr>TO START E-LEARNING CENTER  AT AISSMSCOE </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AISSMS COE LIBRARY</dc:title>
  <dc:creator>welcome</dc:creator>
  <cp:lastModifiedBy>vrushali</cp:lastModifiedBy>
  <cp:revision>25</cp:revision>
  <dcterms:created xsi:type="dcterms:W3CDTF">2014-11-24T11:30:28Z</dcterms:created>
  <dcterms:modified xsi:type="dcterms:W3CDTF">2014-12-17T11:11:37Z</dcterms:modified>
</cp:coreProperties>
</file>