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76" r:id="rId5"/>
    <p:sldId id="277" r:id="rId6"/>
    <p:sldId id="278" r:id="rId7"/>
    <p:sldId id="259" r:id="rId8"/>
    <p:sldId id="261" r:id="rId9"/>
    <p:sldId id="279" r:id="rId10"/>
    <p:sldId id="280" r:id="rId11"/>
    <p:sldId id="260" r:id="rId12"/>
    <p:sldId id="263" r:id="rId13"/>
    <p:sldId id="264" r:id="rId14"/>
    <p:sldId id="281" r:id="rId15"/>
    <p:sldId id="282" r:id="rId16"/>
    <p:sldId id="275" r:id="rId1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44">
          <p15:clr>
            <a:srgbClr val="A4A3A4"/>
          </p15:clr>
        </p15:guide>
        <p15:guide id="2" pos="560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FABD5"/>
    <a:srgbClr val="00407A"/>
    <a:srgbClr val="BDE0F6"/>
    <a:srgbClr val="52BDEC"/>
    <a:srgbClr val="116E8A"/>
    <a:srgbClr val="1D8DB0"/>
    <a:srgbClr val="147694"/>
    <a:srgbClr val="177E9D"/>
    <a:srgbClr val="86BCE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6" autoAdjust="0"/>
  </p:normalViewPr>
  <p:slideViewPr>
    <p:cSldViewPr snapToObjects="1" showGuides="1">
      <p:cViewPr>
        <p:scale>
          <a:sx n="118" d="100"/>
          <a:sy n="118" d="100"/>
        </p:scale>
        <p:origin x="-72" y="-48"/>
      </p:cViewPr>
      <p:guideLst>
        <p:guide orient="horz" pos="4144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 showGuides="1">
      <p:cViewPr varScale="1">
        <p:scale>
          <a:sx n="73" d="100"/>
          <a:sy n="73" d="100"/>
        </p:scale>
        <p:origin x="-2028" y="-9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85198-F140-406E-8F04-DE9D809B9791}" type="datetimeFigureOut">
              <a:rPr lang="nl-BE" sz="1000" smtClean="0">
                <a:latin typeface="Arial" pitchFamily="34" charset="0"/>
                <a:cs typeface="Arial" pitchFamily="34" charset="0"/>
              </a:rPr>
              <a:pPr/>
              <a:t>15/12/2014</a:t>
            </a:fld>
            <a:endParaRPr lang="nl-B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24B3E-C6E9-4CB0-843C-3CD5676655AA}" type="slidenum">
              <a:rPr lang="nl-BE" sz="1000" smtClean="0"/>
              <a:pPr/>
              <a:t>‹#›</a:t>
            </a:fld>
            <a:endParaRPr lang="nl-BE" sz="1000" dirty="0"/>
          </a:p>
        </p:txBody>
      </p:sp>
    </p:spTree>
    <p:extLst>
      <p:ext uri="{BB962C8B-B14F-4D97-AF65-F5344CB8AC3E}">
        <p14:creationId xmlns:p14="http://schemas.microsoft.com/office/powerpoint/2010/main" xmlns="" val="397321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7AF0A2F9-EF49-41B3-9E69-7CDBDC14786A}" type="datetimeFigureOut">
              <a:rPr lang="nl-BE" smtClean="0"/>
              <a:pPr/>
              <a:t>15/12/2014</a:t>
            </a:fld>
            <a:endParaRPr lang="nl-BE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540000" y="4320000"/>
            <a:ext cx="5760000" cy="4140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17C257C2-8D60-4760-88CB-024AF3EEC641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3294757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 userDrawn="1"/>
        </p:nvSpPr>
        <p:spPr>
          <a:xfrm>
            <a:off x="377" y="730800"/>
            <a:ext cx="9144000" cy="6130800"/>
          </a:xfrm>
          <a:prstGeom prst="rect">
            <a:avLst/>
          </a:prstGeom>
          <a:solidFill>
            <a:srgbClr val="52BDEC"/>
          </a:solidFill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9" name="Titel 1" descr="Klik en typ de titel van de presentatie"/>
          <p:cNvSpPr>
            <a:spLocks noGrp="1"/>
          </p:cNvSpPr>
          <p:nvPr>
            <p:ph type="ctrTitle" hasCustomPrompt="1"/>
          </p:nvPr>
        </p:nvSpPr>
        <p:spPr>
          <a:xfrm>
            <a:off x="936000" y="1260000"/>
            <a:ext cx="7272000" cy="1800000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en typ de titel van de presentatie</a:t>
            </a:r>
            <a:endParaRPr lang="nl-BE" dirty="0"/>
          </a:p>
        </p:txBody>
      </p:sp>
      <p:sp>
        <p:nvSpPr>
          <p:cNvPr id="10" name="Ondertitel 2" descr="Klik en typ de subtitel van de titel"/>
          <p:cNvSpPr>
            <a:spLocks noGrp="1"/>
          </p:cNvSpPr>
          <p:nvPr>
            <p:ph type="subTitle" idx="1" hasCustomPrompt="1"/>
          </p:nvPr>
        </p:nvSpPr>
        <p:spPr>
          <a:xfrm>
            <a:off x="935999" y="3240000"/>
            <a:ext cx="7272000" cy="648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baseline="0">
                <a:solidFill>
                  <a:srgbClr val="0040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en typ de subtitel van de presentatie</a:t>
            </a:r>
            <a:endParaRPr lang="nl-BE" dirty="0"/>
          </a:p>
        </p:txBody>
      </p:sp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115715"/>
            <a:ext cx="9143338" cy="27430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00" y="360000"/>
            <a:ext cx="1694691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3924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3008313" cy="895100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761909" y="540000"/>
            <a:ext cx="5105139" cy="5256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 marL="1435100" indent="-228600">
              <a:buFont typeface="Arial" pitchFamily="34" charset="0"/>
              <a:buChar char="-"/>
              <a:tabLst/>
              <a:defRPr sz="1600">
                <a:solidFill>
                  <a:srgbClr val="00407A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39552" y="1435101"/>
            <a:ext cx="3008313" cy="4356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15/12/2014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2206352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4788000"/>
            <a:ext cx="8334000" cy="540000"/>
          </a:xfrm>
        </p:spPr>
        <p:txBody>
          <a:bodyPr anchor="t" anchorCtr="0">
            <a:noAutofit/>
          </a:bodyPr>
          <a:lstStyle>
            <a:lvl1pPr algn="l">
              <a:defRPr sz="2000" b="1"/>
            </a:lvl1pPr>
          </a:lstStyle>
          <a:p>
            <a:r>
              <a:rPr lang="nl-NL" dirty="0" smtClean="0"/>
              <a:t>Klik en typ de tekst</a:t>
            </a:r>
            <a:endParaRPr lang="nl-BE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40000" y="540000"/>
            <a:ext cx="8334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40000" y="5445224"/>
            <a:ext cx="8334000" cy="36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9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39552" y="6048000"/>
            <a:ext cx="936000" cy="288000"/>
          </a:xfrm>
        </p:spPr>
        <p:txBody>
          <a:bodyPr/>
          <a:lstStyle/>
          <a:p>
            <a:fld id="{C4DDCD72-59EE-436D-B435-201699A5BB49}" type="datetimeFigureOut">
              <a:rPr lang="nl-BE" smtClean="0"/>
              <a:pPr/>
              <a:t>15/12/2014</a:t>
            </a:fld>
            <a:endParaRPr lang="nl-BE" dirty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3636000" y="6048000"/>
            <a:ext cx="936000" cy="288000"/>
          </a:xfrm>
        </p:spPr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11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566000" y="6048000"/>
            <a:ext cx="1980000" cy="288000"/>
          </a:xfrm>
        </p:spPr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4024263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 userDrawn="1"/>
        </p:nvSpPr>
        <p:spPr>
          <a:xfrm>
            <a:off x="377" y="730800"/>
            <a:ext cx="9144000" cy="5216400"/>
          </a:xfrm>
          <a:prstGeom prst="rect">
            <a:avLst/>
          </a:prstGeom>
          <a:solidFill>
            <a:srgbClr val="52BDEC"/>
          </a:solidFill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9" name="Titel 1" descr="Klik en typ de titel van de presentatie"/>
          <p:cNvSpPr>
            <a:spLocks noGrp="1"/>
          </p:cNvSpPr>
          <p:nvPr>
            <p:ph type="ctrTitle" hasCustomPrompt="1"/>
          </p:nvPr>
        </p:nvSpPr>
        <p:spPr>
          <a:xfrm>
            <a:off x="936000" y="1260000"/>
            <a:ext cx="7272000" cy="1800000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en typ de titel van de presentatie</a:t>
            </a:r>
            <a:endParaRPr lang="nl-BE" dirty="0"/>
          </a:p>
        </p:txBody>
      </p:sp>
      <p:sp>
        <p:nvSpPr>
          <p:cNvPr id="10" name="Ondertitel 2" descr="Klik en typ de subtitel van de titel"/>
          <p:cNvSpPr>
            <a:spLocks noGrp="1"/>
          </p:cNvSpPr>
          <p:nvPr>
            <p:ph type="subTitle" idx="1" hasCustomPrompt="1"/>
          </p:nvPr>
        </p:nvSpPr>
        <p:spPr>
          <a:xfrm>
            <a:off x="935999" y="3240000"/>
            <a:ext cx="7272000" cy="648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baseline="0">
                <a:solidFill>
                  <a:srgbClr val="0040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en typ de subtitel van de presentatie</a:t>
            </a:r>
            <a:endParaRPr lang="nl-BE" dirty="0"/>
          </a:p>
        </p:txBody>
      </p:sp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" y="4114800"/>
            <a:ext cx="9143244" cy="18286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00" y="360000"/>
            <a:ext cx="1694691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9466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 userDrawn="1"/>
        </p:nvSpPr>
        <p:spPr>
          <a:xfrm>
            <a:off x="377" y="730800"/>
            <a:ext cx="9144000" cy="6130800"/>
          </a:xfrm>
          <a:prstGeom prst="rect">
            <a:avLst/>
          </a:prstGeom>
          <a:solidFill>
            <a:srgbClr val="52BDEC"/>
          </a:solidFill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9" name="Titel 1" descr="Klik en typ de titel van de presentatie"/>
          <p:cNvSpPr>
            <a:spLocks noGrp="1"/>
          </p:cNvSpPr>
          <p:nvPr>
            <p:ph type="ctrTitle" hasCustomPrompt="1"/>
          </p:nvPr>
        </p:nvSpPr>
        <p:spPr>
          <a:xfrm>
            <a:off x="936000" y="1260000"/>
            <a:ext cx="7272000" cy="1800000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en typ de titel van de presentatie</a:t>
            </a:r>
            <a:endParaRPr lang="nl-BE" dirty="0"/>
          </a:p>
        </p:txBody>
      </p:sp>
      <p:sp>
        <p:nvSpPr>
          <p:cNvPr id="10" name="Ondertitel 2" descr="Klik en typ de subtitel van de titel&#10;"/>
          <p:cNvSpPr>
            <a:spLocks noGrp="1"/>
          </p:cNvSpPr>
          <p:nvPr>
            <p:ph type="subTitle" idx="1" hasCustomPrompt="1"/>
          </p:nvPr>
        </p:nvSpPr>
        <p:spPr>
          <a:xfrm>
            <a:off x="935999" y="3240000"/>
            <a:ext cx="7272000" cy="648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baseline="0">
                <a:solidFill>
                  <a:srgbClr val="0040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en typ de subtitel van de presentatie</a:t>
            </a:r>
            <a:endParaRPr lang="nl-BE" dirty="0"/>
          </a:p>
        </p:txBody>
      </p: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029351"/>
            <a:ext cx="9143245" cy="18286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00" y="360000"/>
            <a:ext cx="1694691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9172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ekop">
    <p:bg>
      <p:bgPr>
        <a:solidFill>
          <a:srgbClr val="52BD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 descr="Klik en typ de titel van de sectie"/>
          <p:cNvSpPr>
            <a:spLocks noGrp="1"/>
          </p:cNvSpPr>
          <p:nvPr>
            <p:ph type="ctrTitle" hasCustomPrompt="1"/>
          </p:nvPr>
        </p:nvSpPr>
        <p:spPr>
          <a:xfrm>
            <a:off x="936000" y="936000"/>
            <a:ext cx="7272000" cy="1800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en typ de titel van de sectie </a:t>
            </a:r>
            <a:endParaRPr lang="nl-BE" dirty="0"/>
          </a:p>
        </p:txBody>
      </p:sp>
      <p:sp>
        <p:nvSpPr>
          <p:cNvPr id="10" name="Ondertitel 2" descr="Klik en typ de subtitel van de sectie"/>
          <p:cNvSpPr>
            <a:spLocks noGrp="1"/>
          </p:cNvSpPr>
          <p:nvPr>
            <p:ph type="subTitle" idx="1" hasCustomPrompt="1"/>
          </p:nvPr>
        </p:nvSpPr>
        <p:spPr>
          <a:xfrm>
            <a:off x="936000" y="2880000"/>
            <a:ext cx="7272000" cy="1080000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baseline="0">
                <a:solidFill>
                  <a:srgbClr val="0040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en typ de subtitel van de sectie</a:t>
            </a:r>
            <a:endParaRPr lang="nl-BE" dirty="0"/>
          </a:p>
        </p:txBody>
      </p: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321596"/>
            <a:ext cx="9143245" cy="53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5196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15/12/2014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idx="1" hasCustomPrompt="1"/>
          </p:nvPr>
        </p:nvSpPr>
        <p:spPr>
          <a:xfrm>
            <a:off x="540000" y="1349999"/>
            <a:ext cx="8334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/>
            </a:lvl1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2416900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540000" y="1350000"/>
            <a:ext cx="4038600" cy="4428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 marL="1435100" indent="-2286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835400" y="1350000"/>
            <a:ext cx="4038600" cy="4428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 marL="1435100" indent="-2286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15/12/2014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4198030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40000" y="13500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07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40000" y="1991922"/>
            <a:ext cx="4040188" cy="37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 marL="1435100" indent="-1800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24000" y="1350000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4000" y="1991922"/>
            <a:ext cx="4039200" cy="37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 marL="1584325" indent="-285750">
              <a:buFont typeface="Arial" pitchFamily="34" charset="0"/>
              <a:buChar char="-"/>
              <a:defRPr lang="nl-BE" sz="1600" kern="1200" dirty="0">
                <a:solidFill>
                  <a:srgbClr val="00407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15/12/2014</a:t>
            </a:fld>
            <a:endParaRPr lang="nl-BE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437820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15/12/2014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4161822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15/12/2014</a:t>
            </a:fld>
            <a:endParaRPr lang="nl-BE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1689059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900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0000" y="1349999"/>
            <a:ext cx="8334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39552" y="6048000"/>
            <a:ext cx="936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4DDCD72-59EE-436D-B435-201699A5BB49}" type="datetimeFigureOut">
              <a:rPr lang="nl-BE" smtClean="0"/>
              <a:pPr/>
              <a:t>15/12/2014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66000" y="6048000"/>
            <a:ext cx="1980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636000" y="6048000"/>
            <a:ext cx="936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" y="6339048"/>
            <a:ext cx="9143227" cy="53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621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12" r:id="rId2"/>
    <p:sldLayoutId id="2147483711" r:id="rId3"/>
    <p:sldLayoutId id="2147483698" r:id="rId4"/>
    <p:sldLayoutId id="2147483709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baseline="0">
          <a:solidFill>
            <a:srgbClr val="52BDE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60000" indent="-360000" algn="l" defTabSz="914400" rtl="0" eaLnBrk="1" latinLnBrk="0" hangingPunct="1">
        <a:spcBef>
          <a:spcPts val="580"/>
        </a:spcBef>
        <a:buSzPct val="110000"/>
        <a:buFont typeface="Arial" pitchFamily="34" charset="0"/>
        <a:buChar char="•"/>
        <a:defRPr sz="24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1pPr>
      <a:lvl2pPr marL="720000" indent="-360363" algn="l" defTabSz="914400" rtl="0" eaLnBrk="1" latinLnBrk="0" hangingPunct="1">
        <a:spcBef>
          <a:spcPts val="580"/>
        </a:spcBef>
        <a:buSzPct val="75000"/>
        <a:buFont typeface="Courier New" pitchFamily="49" charset="0"/>
        <a:buChar char="o"/>
        <a:defRPr sz="24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2pPr>
      <a:lvl3pPr marL="9900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3pPr>
      <a:lvl4pPr marL="1168400" indent="-180000" algn="l" defTabSz="914400" rtl="0" eaLnBrk="1" latinLnBrk="0" hangingPunct="1">
        <a:spcBef>
          <a:spcPts val="380"/>
        </a:spcBef>
        <a:buSzPct val="80000"/>
        <a:buFont typeface="Arial" pitchFamily="34" charset="0"/>
        <a:buChar char="•"/>
        <a:defRPr sz="16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4pPr>
      <a:lvl5pPr marL="1338263" indent="-179388" algn="l" defTabSz="914400" rtl="0" eaLnBrk="1" latinLnBrk="0" hangingPunct="1">
        <a:spcBef>
          <a:spcPts val="380"/>
        </a:spcBef>
        <a:buFont typeface="Arial" pitchFamily="34" charset="0"/>
        <a:buChar char="-"/>
        <a:defRPr lang="nl-BE" sz="1600" kern="1200" dirty="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429458" y="1412776"/>
            <a:ext cx="8285083" cy="2540081"/>
          </a:xfrm>
        </p:spPr>
        <p:txBody>
          <a:bodyPr/>
          <a:lstStyle/>
          <a:p>
            <a:pPr algn="ctr"/>
            <a:r>
              <a:rPr lang="en-US" dirty="0" smtClean="0"/>
              <a:t>An online information literacy tutorial for the KU Leuven Association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800" dirty="0" smtClean="0"/>
              <a:t>VLIR-UOS</a:t>
            </a:r>
            <a:br>
              <a:rPr lang="en-US" sz="2800" dirty="0" smtClean="0"/>
            </a:br>
            <a:r>
              <a:rPr lang="en-US" sz="2800" dirty="0" smtClean="0"/>
              <a:t>Information literacy workshop</a:t>
            </a:r>
            <a:endParaRPr lang="en-US" sz="2800" dirty="0"/>
          </a:p>
        </p:txBody>
      </p:sp>
      <p:sp>
        <p:nvSpPr>
          <p:cNvPr id="7" name="Ondertitel 6"/>
          <p:cNvSpPr>
            <a:spLocks noGrp="1"/>
          </p:cNvSpPr>
          <p:nvPr>
            <p:ph type="subTitle" idx="1"/>
          </p:nvPr>
        </p:nvSpPr>
        <p:spPr>
          <a:xfrm>
            <a:off x="936000" y="5229200"/>
            <a:ext cx="7272000" cy="1044024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bg2"/>
                </a:solidFill>
              </a:rPr>
              <a:t>Jan Bollansée</a:t>
            </a:r>
          </a:p>
          <a:p>
            <a:pPr algn="r"/>
            <a:r>
              <a:rPr lang="en-US" dirty="0" smtClean="0">
                <a:solidFill>
                  <a:schemeClr val="bg2"/>
                </a:solidFill>
              </a:rPr>
              <a:t>KU Leuven University Library Services</a:t>
            </a:r>
          </a:p>
          <a:p>
            <a:pPr algn="r"/>
            <a:r>
              <a:rPr lang="en-US" dirty="0" smtClean="0">
                <a:solidFill>
                  <a:schemeClr val="bg2"/>
                </a:solidFill>
              </a:rPr>
              <a:t>December 8, 2014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49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/>
              <a:t>An online information literacy tutorial </a:t>
            </a:r>
            <a:r>
              <a:rPr lang="en-US" i="1" dirty="0"/>
              <a:t>in the </a:t>
            </a:r>
            <a:r>
              <a:rPr lang="en-US" i="1" dirty="0" smtClean="0"/>
              <a:t>VLE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Limitations of a tutorial in the common VLE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dependence on the software’s tools (availability and usability)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Fixed interface: bounded creativity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341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/>
              <a:t>Tutorial contents and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540000" y="1349998"/>
            <a:ext cx="8334000" cy="481530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5</a:t>
            </a:r>
            <a:r>
              <a:rPr lang="en-US" b="1" dirty="0" smtClean="0"/>
              <a:t>.1. Starting point: Principles, Standards and Practice (2</a:t>
            </a:r>
            <a:r>
              <a:rPr lang="en-US" b="1" baseline="30000" dirty="0" smtClean="0"/>
              <a:t>nd</a:t>
            </a:r>
            <a:r>
              <a:rPr lang="en-US" b="1" dirty="0" smtClean="0"/>
              <a:t> edition) of the Australian and New Zealand Information Literacy Framework</a:t>
            </a:r>
            <a:endParaRPr lang="en-US" b="1" dirty="0"/>
          </a:p>
          <a:p>
            <a:pPr marL="817200" lvl="1" indent="-457200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Adelaide 2004</a:t>
            </a:r>
          </a:p>
          <a:p>
            <a:pPr marL="817200" lvl="1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Possible alternative: Information Literacy Competency Standards for Higher Educations (ACRL 2000; currently being revised)</a:t>
            </a:r>
          </a:p>
          <a:p>
            <a:pPr marL="817200" lvl="1" indent="-457200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Six core standards</a:t>
            </a:r>
          </a:p>
          <a:p>
            <a:pPr marL="817200" lvl="1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Specified into multiple competence indicators</a:t>
            </a:r>
            <a:endParaRPr lang="en-US" i="1" dirty="0" smtClean="0"/>
          </a:p>
          <a:p>
            <a:pPr marL="817200" lvl="1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Provide the backbone for the tutorial’s structure</a:t>
            </a:r>
          </a:p>
        </p:txBody>
      </p:sp>
    </p:spTree>
    <p:extLst>
      <p:ext uri="{BB962C8B-B14F-4D97-AF65-F5344CB8AC3E}">
        <p14:creationId xmlns:p14="http://schemas.microsoft.com/office/powerpoint/2010/main" xmlns="" val="48649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540000" y="1349998"/>
            <a:ext cx="8334000" cy="488731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5.2. Structure: 6 modules</a:t>
            </a:r>
          </a:p>
          <a:p>
            <a:pPr marL="457200" indent="-457200">
              <a:buFont typeface="+mj-lt"/>
              <a:buAutoNum type="alphaUcPeriod" startAt="2"/>
            </a:pPr>
            <a:endParaRPr lang="en-US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278459"/>
              </p:ext>
            </p:extLst>
          </p:nvPr>
        </p:nvGraphicFramePr>
        <p:xfrm>
          <a:off x="179512" y="1844824"/>
          <a:ext cx="8694487" cy="45704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31678"/>
                <a:gridCol w="4162809"/>
              </a:tblGrid>
              <a:tr h="523416">
                <a:tc>
                  <a:txBody>
                    <a:bodyPr/>
                    <a:lstStyle/>
                    <a:p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1. Sources</a:t>
                      </a:r>
                      <a:r>
                        <a:rPr lang="nl-BE" sz="1600" baseline="0" dirty="0" smtClean="0"/>
                        <a:t> of information</a:t>
                      </a:r>
                      <a:endParaRPr lang="nl-BE" sz="1600" dirty="0"/>
                    </a:p>
                  </a:txBody>
                  <a:tcPr/>
                </a:tc>
              </a:tr>
              <a:tr h="590461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Recognize the </a:t>
                      </a:r>
                      <a:r>
                        <a:rPr lang="en-GB" sz="1600" noProof="0" dirty="0" smtClean="0"/>
                        <a:t>need</a:t>
                      </a:r>
                      <a:r>
                        <a:rPr lang="nl-BE" sz="1600" dirty="0" smtClean="0"/>
                        <a:t> for information and deter-mine the nature</a:t>
                      </a:r>
                      <a:r>
                        <a:rPr lang="nl-BE" sz="1600" baseline="0" dirty="0" smtClean="0"/>
                        <a:t> and extent of the information needed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2. How do I formulate</a:t>
                      </a:r>
                      <a:r>
                        <a:rPr lang="nl-BE" sz="1600" baseline="0" dirty="0" smtClean="0"/>
                        <a:t> a good research question</a:t>
                      </a:r>
                      <a:r>
                        <a:rPr lang="nl-BE" sz="1600" dirty="0" smtClean="0"/>
                        <a:t>?</a:t>
                      </a:r>
                      <a:endParaRPr lang="nl-BE" sz="1600" dirty="0"/>
                    </a:p>
                  </a:txBody>
                  <a:tcPr/>
                </a:tc>
              </a:tr>
              <a:tr h="542307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Find needed information effectively and efficiently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3. How can I access</a:t>
                      </a:r>
                      <a:r>
                        <a:rPr lang="nl-BE" sz="1600" baseline="0" dirty="0" smtClean="0"/>
                        <a:t> or retrieve the information I have found</a:t>
                      </a:r>
                      <a:r>
                        <a:rPr lang="nl-BE" sz="1600" dirty="0" smtClean="0"/>
                        <a:t>?</a:t>
                      </a:r>
                      <a:endParaRPr lang="nl-BE" sz="1600" dirty="0"/>
                    </a:p>
                  </a:txBody>
                  <a:tcPr/>
                </a:tc>
              </a:tr>
              <a:tr h="539251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Manage</a:t>
                      </a:r>
                      <a:r>
                        <a:rPr lang="nl-BE" sz="1600" baseline="0" dirty="0" smtClean="0"/>
                        <a:t> information collected or generated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4. How do I manage the information I have</a:t>
                      </a:r>
                      <a:r>
                        <a:rPr lang="nl-BE" sz="1600" baseline="0" dirty="0" smtClean="0"/>
                        <a:t> found?</a:t>
                      </a:r>
                      <a:endParaRPr lang="nl-BE" sz="1600" dirty="0"/>
                    </a:p>
                  </a:txBody>
                  <a:tcPr/>
                </a:tc>
              </a:tr>
              <a:tr h="663736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Critically evaluate</a:t>
                      </a:r>
                      <a:r>
                        <a:rPr lang="nl-BE" sz="1600" baseline="0" dirty="0" smtClean="0"/>
                        <a:t> information and the information seeking process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5. How do I evaluatie usefulness and reliability of the information I have found?</a:t>
                      </a:r>
                      <a:endParaRPr lang="nl-BE" sz="1600" dirty="0"/>
                    </a:p>
                  </a:txBody>
                  <a:tcPr/>
                </a:tc>
              </a:tr>
              <a:tr h="610541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Use</a:t>
                      </a:r>
                      <a:r>
                        <a:rPr lang="nl-BE" sz="1600" baseline="0" dirty="0" smtClean="0"/>
                        <a:t> information with understanding and ac-knowledge cultural, ethical, legal (…) issues surrounding the use of information</a:t>
                      </a:r>
                      <a:endParaRPr lang="nl-BE" sz="16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6. Informatie verwerken (bronnen citeren / plagiaat vermijden)</a:t>
                      </a:r>
                      <a:endParaRPr lang="nl-BE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38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Apply prior and new information to construct new concepts or</a:t>
                      </a:r>
                      <a:r>
                        <a:rPr lang="nl-BE" sz="1600" baseline="0" dirty="0" smtClean="0"/>
                        <a:t> create new understandings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BE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itel 3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900000"/>
          </a:xfrm>
        </p:spPr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/>
              <a:t>Tutorial contents and </a:t>
            </a:r>
            <a:r>
              <a:rPr lang="en-US" dirty="0" smtClean="0"/>
              <a:t>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060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540000" y="1349998"/>
            <a:ext cx="8334000" cy="488731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5.3. Content elaboration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Each module split up in two or more parts (all directly accessible – no enforcement)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Per module: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Introductory exercise or short clip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Theoretical part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Interspersed with more clips &amp; short exercises</a:t>
            </a:r>
          </a:p>
          <a:p>
            <a:pPr lvl="1"/>
            <a:r>
              <a:rPr lang="en-US" dirty="0" smtClean="0"/>
              <a:t>Conclusion: a print-ready summary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To be augmented with thorough, discipline specific exercises (</a:t>
            </a:r>
            <a:r>
              <a:rPr lang="en-US" i="1" dirty="0" smtClean="0"/>
              <a:t>Assessments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lphaUcPeriod" startAt="3"/>
            </a:pPr>
            <a:endParaRPr lang="en-US" dirty="0"/>
          </a:p>
        </p:txBody>
      </p:sp>
      <p:sp>
        <p:nvSpPr>
          <p:cNvPr id="6" name="Titel 3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900000"/>
          </a:xfrm>
        </p:spPr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/>
              <a:t>Tutorial contents and </a:t>
            </a:r>
            <a:r>
              <a:rPr lang="en-US" dirty="0" smtClean="0"/>
              <a:t>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941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540000" y="1349998"/>
            <a:ext cx="8334000" cy="488731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Use of VLE allows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collaboration cross campus &amp; Association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Diversification of contents &amp; exercises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Get library staff from different faculties/disciplines involved in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Preparation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Elaboration (contents/clips/exercises)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Maintenance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lphaUcPeriod" startAt="3"/>
            </a:pPr>
            <a:endParaRPr lang="en-US" dirty="0"/>
          </a:p>
        </p:txBody>
      </p:sp>
      <p:sp>
        <p:nvSpPr>
          <p:cNvPr id="6" name="Titel 3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900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6</a:t>
            </a:r>
            <a:r>
              <a:rPr lang="en-US" sz="3200" dirty="0"/>
              <a:t>. A collaborative effort – 1: among </a:t>
            </a:r>
            <a:r>
              <a:rPr lang="en-US" sz="3200" dirty="0" smtClean="0"/>
              <a:t>librarians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4401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540000" y="1349998"/>
            <a:ext cx="8334000" cy="488731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Effectiveness of the library’s education supporting activities greatly enhanced by integration in curricula and courses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Academic staff endorsement of tutorial underpins its intrinsic value and convinces the students of its relevance to their studies; embedding in VLE is first step!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Accommodate the teaching staff’s </a:t>
            </a:r>
            <a:r>
              <a:rPr lang="en-US" i="1" dirty="0" smtClean="0"/>
              <a:t>desiderata</a:t>
            </a:r>
            <a:r>
              <a:rPr lang="en-US" dirty="0" smtClean="0"/>
              <a:t>: e.g. reporting on students’ progress and grasp of the material (link between assignments &amp; grade centre)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Endeavour to get the teachers involved in making exer-cises or to make them contribute existing exercises for integration in the tutorial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lphaUcPeriod" startAt="3"/>
            </a:pPr>
            <a:endParaRPr lang="en-US" dirty="0"/>
          </a:p>
        </p:txBody>
      </p:sp>
      <p:sp>
        <p:nvSpPr>
          <p:cNvPr id="6" name="Titel 3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900000"/>
          </a:xfrm>
        </p:spPr>
        <p:txBody>
          <a:bodyPr>
            <a:normAutofit fontScale="90000"/>
          </a:bodyPr>
          <a:lstStyle/>
          <a:p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dirty="0"/>
              <a:t>A collaborative effort – </a:t>
            </a:r>
            <a:r>
              <a:rPr lang="en-US" dirty="0" smtClean="0"/>
              <a:t>2: between librarians and teaching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29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8</a:t>
            </a:r>
            <a:r>
              <a:rPr lang="en-US" dirty="0" smtClean="0"/>
              <a:t>. Conclusions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… and thank you!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Jan Bollansée</a:t>
            </a:r>
          </a:p>
          <a:p>
            <a:pPr marL="0" indent="0" algn="r">
              <a:buNone/>
            </a:pPr>
            <a:r>
              <a:rPr lang="en-US" dirty="0"/>
              <a:t>j</a:t>
            </a:r>
            <a:r>
              <a:rPr lang="en-US" dirty="0" smtClean="0"/>
              <a:t>an.bollansee@bib.kuleuven.be</a:t>
            </a:r>
          </a:p>
        </p:txBody>
      </p:sp>
    </p:spTree>
    <p:extLst>
      <p:ext uri="{BB962C8B-B14F-4D97-AF65-F5344CB8AC3E}">
        <p14:creationId xmlns:p14="http://schemas.microsoft.com/office/powerpoint/2010/main" xmlns="" val="385939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Programme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540000" y="1349998"/>
            <a:ext cx="8334000" cy="4887313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The KU Leuven Association’s libraries’ vested interest in information literacy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An </a:t>
            </a:r>
            <a:r>
              <a:rPr lang="en-US" i="1" dirty="0" smtClean="0"/>
              <a:t>online</a:t>
            </a:r>
            <a:r>
              <a:rPr lang="en-US" dirty="0" smtClean="0"/>
              <a:t> information literacy </a:t>
            </a:r>
            <a:r>
              <a:rPr lang="en-US" i="1" dirty="0" smtClean="0"/>
              <a:t>tutorial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An</a:t>
            </a:r>
            <a:r>
              <a:rPr lang="en-US" dirty="0" smtClean="0"/>
              <a:t> online information literacy tutorial </a:t>
            </a:r>
            <a:r>
              <a:rPr lang="en-US" i="1" dirty="0" smtClean="0"/>
              <a:t>in the VLE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Tutorial contents and structure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A collaborative effort – 1: among librarians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A collaborative effort – 2: between librarians and teaching staff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Conclusion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069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Introduction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540000" y="1349998"/>
            <a:ext cx="8334000" cy="4959321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KU Leuven Association</a:t>
            </a:r>
            <a:r>
              <a:rPr lang="en-US" dirty="0" smtClean="0"/>
              <a:t>: KU Leuven partnering with university colleges across Flanders and Brussels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Working on an integrated higher education area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Rolling out multi-campus education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ü"/>
            </a:pPr>
            <a:endParaRPr lang="en-US" b="1" dirty="0" smtClean="0"/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Library organization</a:t>
            </a:r>
            <a:r>
              <a:rPr lang="en-US" dirty="0" smtClean="0"/>
              <a:t>: association-wide collaboration through joint working groups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Several domain-specific subgroups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An advisory board overseeing the whole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4687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en-US" dirty="0"/>
              <a:t>The KU Leuven Association’s libraries’ vested interest in information </a:t>
            </a:r>
            <a:r>
              <a:rPr lang="en-US" dirty="0" smtClean="0"/>
              <a:t>literacy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540000" y="1349998"/>
            <a:ext cx="8334000" cy="4959321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b="1" dirty="0" smtClean="0"/>
              <a:t>2.1. Education support = core task</a:t>
            </a:r>
          </a:p>
          <a:p>
            <a:r>
              <a:rPr lang="en-US" sz="2200" dirty="0" smtClean="0">
                <a:solidFill>
                  <a:srgbClr val="1FABD5"/>
                </a:solidFill>
              </a:rPr>
              <a:t>Information literacy </a:t>
            </a:r>
            <a:r>
              <a:rPr lang="en-US" sz="2200" dirty="0" smtClean="0">
                <a:solidFill>
                  <a:schemeClr val="tx2"/>
                </a:solidFill>
              </a:rPr>
              <a:t>= generic set of competences required for successful participation in today’s information society and knowledge economy / basis for lifelong learning</a:t>
            </a:r>
          </a:p>
          <a:p>
            <a:r>
              <a:rPr lang="en-US" sz="2200" dirty="0" smtClean="0">
                <a:solidFill>
                  <a:srgbClr val="1FABD5"/>
                </a:solidFill>
              </a:rPr>
              <a:t>Research skills </a:t>
            </a:r>
            <a:r>
              <a:rPr lang="en-US" sz="2200" dirty="0" smtClean="0">
                <a:solidFill>
                  <a:schemeClr val="tx2"/>
                </a:solidFill>
              </a:rPr>
              <a:t>= core set of competences required for successful study career at university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Shift from teacher-and course-centred learning (the Nurnberger Funnel) towards </a:t>
            </a:r>
            <a:r>
              <a:rPr lang="en-US" sz="2200" dirty="0" smtClean="0">
                <a:solidFill>
                  <a:srgbClr val="1FABD5"/>
                </a:solidFill>
              </a:rPr>
              <a:t>student-centred learning </a:t>
            </a:r>
            <a:r>
              <a:rPr lang="en-US" sz="2200" dirty="0" smtClean="0">
                <a:solidFill>
                  <a:schemeClr val="tx2"/>
                </a:solidFill>
              </a:rPr>
              <a:t>(the “millennium student”) with focus 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2"/>
                </a:solidFill>
              </a:rPr>
              <a:t>a</a:t>
            </a:r>
            <a:r>
              <a:rPr lang="en-US" sz="2200" dirty="0" smtClean="0">
                <a:solidFill>
                  <a:schemeClr val="tx2"/>
                </a:solidFill>
              </a:rPr>
              <a:t>ctivating teaching methods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2"/>
                </a:solidFill>
              </a:rPr>
              <a:t>i</a:t>
            </a:r>
            <a:r>
              <a:rPr lang="en-US" sz="2200" dirty="0" smtClean="0">
                <a:solidFill>
                  <a:schemeClr val="tx2"/>
                </a:solidFill>
              </a:rPr>
              <a:t>ndividual and collaborative learning disposition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2"/>
                </a:solidFill>
              </a:rPr>
              <a:t>a</a:t>
            </a:r>
            <a:r>
              <a:rPr lang="en-US" sz="2200" dirty="0" smtClean="0">
                <a:solidFill>
                  <a:schemeClr val="tx2"/>
                </a:solidFill>
              </a:rPr>
              <a:t> questioning and critical mindset</a:t>
            </a:r>
            <a:endParaRPr lang="en-US" sz="22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19963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en-US" dirty="0"/>
              <a:t>The KU Leuven Association’s libraries’ vested interest in information </a:t>
            </a:r>
            <a:r>
              <a:rPr lang="en-US" dirty="0" smtClean="0"/>
              <a:t>literacy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540000" y="1349998"/>
            <a:ext cx="8334000" cy="4959321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b="1" dirty="0" smtClean="0"/>
              <a:t>2.2. Education support = strategic objective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One of the main domains in the strategic plan of the university library and the Association’s libraries’ working group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University library: separate portfolio holder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Association: dedicated working group “Information literacy and virtual learning environment”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1319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en-US" dirty="0"/>
              <a:t>The KU Leuven Association’s libraries’ vested interest in information </a:t>
            </a:r>
            <a:r>
              <a:rPr lang="en-US" dirty="0" smtClean="0"/>
              <a:t>literacy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540000" y="1349998"/>
            <a:ext cx="8334000" cy="4959321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b="1" dirty="0" smtClean="0"/>
              <a:t>2.3. Information literacy = strategic line of action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Strategic plan for education support: multiple lines of action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Develop student-centred infrastructure: learning centres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Integrate digital library into the VLE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Technological developments: Web 2.0 and 3.0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Promote information literacy and supports its embedding in curricula (both horizontally and vertically) and teaching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648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 An </a:t>
            </a:r>
            <a:r>
              <a:rPr lang="en-US" i="1" dirty="0"/>
              <a:t>online</a:t>
            </a:r>
            <a:r>
              <a:rPr lang="en-US" dirty="0"/>
              <a:t> information literacy </a:t>
            </a:r>
            <a:r>
              <a:rPr lang="en-US" i="1" dirty="0" smtClean="0"/>
              <a:t>tutorial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Need for a practical / visually attractive / curiosity arousing/ easily navigable/ interactive / flexible tool</a:t>
            </a:r>
            <a:endParaRPr lang="en-US" i="1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Useful to both teachers and students</a:t>
            </a:r>
          </a:p>
          <a:p>
            <a:pPr lvl="2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 dirty="0" smtClean="0"/>
              <a:t>Online course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 dirty="0" smtClean="0"/>
              <a:t>Guest lecture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 dirty="0" smtClean="0"/>
              <a:t>Hands-on session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 dirty="0" smtClean="0"/>
              <a:t>Self-tuition package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Ideally suited also to blended learning in a multi-campus environment</a:t>
            </a:r>
          </a:p>
        </p:txBody>
      </p:sp>
    </p:spTree>
    <p:extLst>
      <p:ext uri="{BB962C8B-B14F-4D97-AF65-F5344CB8AC3E}">
        <p14:creationId xmlns:p14="http://schemas.microsoft.com/office/powerpoint/2010/main" xmlns="" val="98365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/>
              <a:t>An online information literacy tutorial </a:t>
            </a:r>
            <a:r>
              <a:rPr lang="en-US" i="1" dirty="0"/>
              <a:t>in the </a:t>
            </a:r>
            <a:r>
              <a:rPr lang="en-US" i="1" dirty="0" smtClean="0"/>
              <a:t>VLE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Disadvantages of standalone web-based tutorials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Require special technological knowledge / advanced ICT skills (servers and software)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Maintenance and updating very time consuming + often restricted to one or two people (bottleneck!)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Appear disconnected from courses and assignments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38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/>
              <a:t>An online information literacy tutorial </a:t>
            </a:r>
            <a:r>
              <a:rPr lang="en-US" i="1" dirty="0"/>
              <a:t>in the </a:t>
            </a:r>
            <a:r>
              <a:rPr lang="en-US" i="1" dirty="0" smtClean="0"/>
              <a:t>VLE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A</a:t>
            </a:r>
            <a:r>
              <a:rPr lang="en-US" dirty="0" smtClean="0"/>
              <a:t>dvantages of a tutorial in the (common) VLE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No specialist web design skills required: make use of VLE inherent tools &amp; benefit from the knowledge of the VLE support team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Allows collaboration cross campus &amp; association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Right at the heart of where online student learning takes place and teachers present their courses &amp; set </a:t>
            </a:r>
            <a:r>
              <a:rPr lang="en-US" dirty="0" smtClean="0"/>
              <a:t>assignments: opportunities for integration!</a:t>
            </a:r>
            <a:endParaRPr lang="en-US" dirty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910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Presentatie2">
  <a:themeElements>
    <a:clrScheme name="KULeuven-Themakleuren">
      <a:dk1>
        <a:srgbClr val="00407A"/>
      </a:dk1>
      <a:lt1>
        <a:srgbClr val="FFFFFF"/>
      </a:lt1>
      <a:dk2>
        <a:srgbClr val="00407A"/>
      </a:dk2>
      <a:lt2>
        <a:srgbClr val="FFFFFF"/>
      </a:lt2>
      <a:accent1>
        <a:srgbClr val="1D8DB0"/>
      </a:accent1>
      <a:accent2>
        <a:srgbClr val="116E8A"/>
      </a:accent2>
      <a:accent3>
        <a:srgbClr val="52BDEC"/>
      </a:accent3>
      <a:accent4>
        <a:srgbClr val="00407A"/>
      </a:accent4>
      <a:accent5>
        <a:srgbClr val="7F7F7F"/>
      </a:accent5>
      <a:accent6>
        <a:srgbClr val="595959"/>
      </a:accent6>
      <a:hlink>
        <a:srgbClr val="1D8DB0"/>
      </a:hlink>
      <a:folHlink>
        <a:srgbClr val="00407A"/>
      </a:folHlink>
    </a:clrScheme>
    <a:fontScheme name="KULeuv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52BDEC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PptPresentatie2</Template>
  <TotalTime>542</TotalTime>
  <Words>965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PptPresentatie2</vt:lpstr>
      <vt:lpstr>An online information literacy tutorial for the KU Leuven Association  VLIR-UOS Information literacy workshop</vt:lpstr>
      <vt:lpstr>Programme</vt:lpstr>
      <vt:lpstr>1. Introduction</vt:lpstr>
      <vt:lpstr>2. The KU Leuven Association’s libraries’ vested interest in information literacy</vt:lpstr>
      <vt:lpstr>2. The KU Leuven Association’s libraries’ vested interest in information literacy</vt:lpstr>
      <vt:lpstr>2. The KU Leuven Association’s libraries’ vested interest in information literacy</vt:lpstr>
      <vt:lpstr>3. An online information literacy tutorial</vt:lpstr>
      <vt:lpstr>4. An online information literacy tutorial in the VLE</vt:lpstr>
      <vt:lpstr>4. An online information literacy tutorial in the VLE</vt:lpstr>
      <vt:lpstr>4. An online information literacy tutorial in the VLE</vt:lpstr>
      <vt:lpstr>5. Tutorial contents and structure</vt:lpstr>
      <vt:lpstr>5. Tutorial contents and structure</vt:lpstr>
      <vt:lpstr>5. Tutorial contents and structure</vt:lpstr>
      <vt:lpstr>6. A collaborative effort – 1: among librarians</vt:lpstr>
      <vt:lpstr>7. A collaborative effort – 2: between librarians and teaching staff</vt:lpstr>
      <vt:lpstr>8. 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Infosessie Tutorial informatievaardigheden</dc:title>
  <dc:creator>Jan Bollansee</dc:creator>
  <dc:description>Huisstijl KU Leuven - Versie 24 juli 2012</dc:description>
  <cp:lastModifiedBy>vrushali</cp:lastModifiedBy>
  <cp:revision>80</cp:revision>
  <dcterms:created xsi:type="dcterms:W3CDTF">2014-09-03T15:15:18Z</dcterms:created>
  <dcterms:modified xsi:type="dcterms:W3CDTF">2014-12-15T14:51:37Z</dcterms:modified>
</cp:coreProperties>
</file>