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4" r:id="rId1"/>
  </p:sldMasterIdLst>
  <p:notesMasterIdLst>
    <p:notesMasterId r:id="rId27"/>
  </p:notesMasterIdLst>
  <p:sldIdLst>
    <p:sldId id="256" r:id="rId2"/>
    <p:sldId id="309" r:id="rId3"/>
    <p:sldId id="258" r:id="rId4"/>
    <p:sldId id="281" r:id="rId5"/>
    <p:sldId id="282" r:id="rId6"/>
    <p:sldId id="257" r:id="rId7"/>
    <p:sldId id="316" r:id="rId8"/>
    <p:sldId id="303" r:id="rId9"/>
    <p:sldId id="287" r:id="rId10"/>
    <p:sldId id="304" r:id="rId11"/>
    <p:sldId id="312" r:id="rId12"/>
    <p:sldId id="313" r:id="rId13"/>
    <p:sldId id="314" r:id="rId14"/>
    <p:sldId id="307" r:id="rId15"/>
    <p:sldId id="310" r:id="rId16"/>
    <p:sldId id="311" r:id="rId17"/>
    <p:sldId id="295" r:id="rId18"/>
    <p:sldId id="296" r:id="rId19"/>
    <p:sldId id="299" r:id="rId20"/>
    <p:sldId id="300" r:id="rId21"/>
    <p:sldId id="301" r:id="rId22"/>
    <p:sldId id="317" r:id="rId23"/>
    <p:sldId id="319" r:id="rId24"/>
    <p:sldId id="321" r:id="rId25"/>
    <p:sldId id="30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221" autoAdjust="0"/>
    <p:restoredTop sz="94660"/>
  </p:normalViewPr>
  <p:slideViewPr>
    <p:cSldViewPr>
      <p:cViewPr>
        <p:scale>
          <a:sx n="80" d="100"/>
          <a:sy n="80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25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omena%20Khatun\Desktop\interviewees%20background%20information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nl-BE" sz="2000" b="0" baseline="0"/>
            </a:pPr>
            <a:r>
              <a:rPr lang="en-US" sz="2000" b="0" baseline="0" dirty="0"/>
              <a:t>Job </a:t>
            </a:r>
            <a:r>
              <a:rPr lang="en-US" sz="2000" b="0" baseline="0" dirty="0" smtClean="0"/>
              <a:t>Title </a:t>
            </a:r>
            <a:endParaRPr lang="en-US" sz="2000" b="0" baseline="0" dirty="0"/>
          </a:p>
        </c:rich>
      </c:tx>
      <c:layout>
        <c:manualLayout>
          <c:xMode val="edge"/>
          <c:yMode val="edge"/>
          <c:x val="1.8016489991629164E-2"/>
          <c:y val="0.1665995548024852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21780984674019127"/>
          <c:y val="7.7956908867404251E-2"/>
          <c:w val="0.68859999980712328"/>
          <c:h val="0.74904731054187867"/>
        </c:manualLayout>
      </c:layout>
      <c:pie3DChart>
        <c:varyColors val="1"/>
        <c:ser>
          <c:idx val="0"/>
          <c:order val="0"/>
          <c:tx>
            <c:strRef>
              <c:f>Sheet1!$B$62</c:f>
              <c:strCache>
                <c:ptCount val="1"/>
                <c:pt idx="0">
                  <c:v>Number of Informants</c:v>
                </c:pt>
              </c:strCache>
            </c:strRef>
          </c:tx>
          <c:dLbls>
            <c:txPr>
              <a:bodyPr/>
              <a:lstStyle/>
              <a:p>
                <a:pPr>
                  <a:defRPr lang="nl-BE" sz="1200" b="1" baseline="0"/>
                </a:pPr>
                <a:endParaRPr lang="en-US"/>
              </a:p>
            </c:txPr>
            <c:dLblPos val="outEnd"/>
            <c:showPercent val="1"/>
          </c:dLbls>
          <c:cat>
            <c:strRef>
              <c:f>Sheet1!$A$63:$A$67</c:f>
              <c:strCache>
                <c:ptCount val="5"/>
                <c:pt idx="0">
                  <c:v>Head of the branch</c:v>
                </c:pt>
                <c:pt idx="1">
                  <c:v>Special librarian</c:v>
                </c:pt>
                <c:pt idx="2">
                  <c:v>Consultant-trainer</c:v>
                </c:pt>
                <c:pt idx="3">
                  <c:v>Program manager</c:v>
                </c:pt>
                <c:pt idx="4">
                  <c:v>Children librarian</c:v>
                </c:pt>
              </c:strCache>
            </c:strRef>
          </c:cat>
          <c:val>
            <c:numRef>
              <c:f>Sheet1!$B$63:$B$67</c:f>
              <c:numCache>
                <c:formatCode>0</c:formatCode>
                <c:ptCount val="5"/>
                <c:pt idx="0">
                  <c:v>5</c:v>
                </c:pt>
                <c:pt idx="1">
                  <c:v>7</c:v>
                </c:pt>
                <c:pt idx="2">
                  <c:v>5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3.4917550041854241E-2"/>
          <c:y val="0.81087345094521412"/>
          <c:w val="0.9088797529635505"/>
          <c:h val="0.18912654905478588"/>
        </c:manualLayout>
      </c:layout>
      <c:txPr>
        <a:bodyPr/>
        <a:lstStyle/>
        <a:p>
          <a:pPr>
            <a:defRPr lang="nl-BE" sz="1700" baseline="0"/>
          </a:pPr>
          <a:endParaRPr lang="en-US"/>
        </a:p>
      </c:txPr>
    </c:legend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nl-BE" sz="2000" baseline="0"/>
            </a:pPr>
            <a:r>
              <a:rPr lang="en-US" sz="2000" baseline="0" dirty="0"/>
              <a:t>Professional Background</a:t>
            </a:r>
          </a:p>
        </c:rich>
      </c:tx>
      <c:layout>
        <c:manualLayout>
          <c:xMode val="edge"/>
          <c:yMode val="edge"/>
          <c:x val="0.36888226809486668"/>
          <c:y val="0.93825441583315594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5.8780709843701998E-2"/>
          <c:y val="4.1650351138540119E-2"/>
          <c:w val="0.89691435530018215"/>
          <c:h val="0.78586490033340439"/>
        </c:manualLayout>
      </c:layout>
      <c:bar3DChart>
        <c:barDir val="col"/>
        <c:grouping val="clustered"/>
        <c:ser>
          <c:idx val="0"/>
          <c:order val="0"/>
          <c:tx>
            <c:strRef>
              <c:f>Sheet1!$B$88</c:f>
              <c:strCache>
                <c:ptCount val="1"/>
                <c:pt idx="0">
                  <c:v>Number of Informants</c:v>
                </c:pt>
              </c:strCache>
            </c:strRef>
          </c:tx>
          <c:dLbls>
            <c:txPr>
              <a:bodyPr/>
              <a:lstStyle/>
              <a:p>
                <a:pPr>
                  <a:defRPr lang="nl-BE"/>
                </a:pPr>
                <a:endParaRPr lang="en-US"/>
              </a:p>
            </c:txPr>
            <c:showVal val="1"/>
          </c:dLbls>
          <c:cat>
            <c:strRef>
              <c:f>Sheet1!$A$89:$A$91</c:f>
              <c:strCache>
                <c:ptCount val="3"/>
                <c:pt idx="0">
                  <c:v>Library Science Degree</c:v>
                </c:pt>
                <c:pt idx="1">
                  <c:v>Library Science Course</c:v>
                </c:pt>
                <c:pt idx="2">
                  <c:v>No Library Science Education</c:v>
                </c:pt>
              </c:strCache>
            </c:strRef>
          </c:cat>
          <c:val>
            <c:numRef>
              <c:f>Sheet1!$B$89:$B$91</c:f>
              <c:numCache>
                <c:formatCode>0</c:formatCode>
                <c:ptCount val="3"/>
                <c:pt idx="0">
                  <c:v>13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dLbls/>
        <c:shape val="pyramid"/>
        <c:axId val="54484992"/>
        <c:axId val="54486528"/>
        <c:axId val="0"/>
      </c:bar3DChart>
      <c:catAx>
        <c:axId val="54484992"/>
        <c:scaling>
          <c:orientation val="minMax"/>
        </c:scaling>
        <c:axPos val="b"/>
        <c:tickLblPos val="nextTo"/>
        <c:txPr>
          <a:bodyPr/>
          <a:lstStyle/>
          <a:p>
            <a:pPr>
              <a:defRPr lang="nl-BE" sz="1200" baseline="0"/>
            </a:pPr>
            <a:endParaRPr lang="en-US"/>
          </a:p>
        </c:txPr>
        <c:crossAx val="54486528"/>
        <c:crosses val="autoZero"/>
        <c:auto val="1"/>
        <c:lblAlgn val="ctr"/>
        <c:lblOffset val="100"/>
      </c:catAx>
      <c:valAx>
        <c:axId val="54486528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lang="nl-BE" sz="1200" baseline="0"/>
            </a:pPr>
            <a:endParaRPr lang="en-US"/>
          </a:p>
        </c:txPr>
        <c:crossAx val="54484992"/>
        <c:crosses val="autoZero"/>
        <c:crossBetween val="between"/>
      </c:valAx>
    </c:plotArea>
    <c:plotVisOnly val="1"/>
    <c:dispBlanksAs val="gap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DC69FE-152F-46F5-A4CC-1910C4CFA24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012EB4-72E1-48F3-B873-3AFAAC850FF5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  <a:latin typeface="Helvetica" pitchFamily="34" charset="0"/>
            </a:rPr>
            <a:t>Knowledge</a:t>
          </a:r>
          <a:endParaRPr lang="en-US" sz="2400" dirty="0"/>
        </a:p>
      </dgm:t>
    </dgm:pt>
    <dgm:pt modelId="{0A8579DB-93D2-4858-8532-CB2A3891F882}" type="parTrans" cxnId="{F5FDB8BE-FCFE-4E94-8438-4E8049A199FC}">
      <dgm:prSet/>
      <dgm:spPr/>
      <dgm:t>
        <a:bodyPr/>
        <a:lstStyle/>
        <a:p>
          <a:endParaRPr lang="en-US" sz="2400"/>
        </a:p>
      </dgm:t>
    </dgm:pt>
    <dgm:pt modelId="{ED59B1FF-053E-4F4A-8802-6465121AF5BA}" type="sibTrans" cxnId="{F5FDB8BE-FCFE-4E94-8438-4E8049A199FC}">
      <dgm:prSet/>
      <dgm:spPr/>
      <dgm:t>
        <a:bodyPr/>
        <a:lstStyle/>
        <a:p>
          <a:endParaRPr lang="en-US" sz="2400"/>
        </a:p>
      </dgm:t>
    </dgm:pt>
    <dgm:pt modelId="{5F7603F1-EC87-4909-B29D-30BFDB5CE7A1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b="0" dirty="0" smtClean="0">
              <a:solidFill>
                <a:schemeClr val="tx1"/>
              </a:solidFill>
              <a:latin typeface="Helvetica" pitchFamily="34" charset="0"/>
            </a:rPr>
            <a:t>Information need</a:t>
          </a:r>
          <a:endParaRPr lang="en-US" sz="2000" b="0" dirty="0">
            <a:solidFill>
              <a:schemeClr val="tx1"/>
            </a:solidFill>
          </a:endParaRPr>
        </a:p>
      </dgm:t>
    </dgm:pt>
    <dgm:pt modelId="{BFBE3624-5419-4F16-9E2D-BF0668DB0AB7}" type="parTrans" cxnId="{2D11E975-979B-4CFE-935B-CD7FED0452FC}">
      <dgm:prSet/>
      <dgm:spPr/>
      <dgm:t>
        <a:bodyPr/>
        <a:lstStyle/>
        <a:p>
          <a:endParaRPr lang="en-US" sz="2400"/>
        </a:p>
      </dgm:t>
    </dgm:pt>
    <dgm:pt modelId="{CC95D9F9-83BC-4D5A-AFCE-1F2EF96B37F2}" type="sibTrans" cxnId="{2D11E975-979B-4CFE-935B-CD7FED0452FC}">
      <dgm:prSet/>
      <dgm:spPr/>
      <dgm:t>
        <a:bodyPr/>
        <a:lstStyle/>
        <a:p>
          <a:endParaRPr lang="en-US" sz="2400"/>
        </a:p>
      </dgm:t>
    </dgm:pt>
    <dgm:pt modelId="{E59FE456-D60E-4987-88F8-100821708513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  <a:latin typeface="Helvetica" pitchFamily="34" charset="0"/>
            </a:rPr>
            <a:t>Ability</a:t>
          </a:r>
          <a:endParaRPr lang="en-US" sz="2400" dirty="0"/>
        </a:p>
      </dgm:t>
    </dgm:pt>
    <dgm:pt modelId="{51525900-1705-4C3D-8E42-9DE08497ED2E}" type="parTrans" cxnId="{40884887-927A-44A8-A1DB-BAF70BB435C5}">
      <dgm:prSet/>
      <dgm:spPr/>
      <dgm:t>
        <a:bodyPr/>
        <a:lstStyle/>
        <a:p>
          <a:endParaRPr lang="en-US" sz="2400"/>
        </a:p>
      </dgm:t>
    </dgm:pt>
    <dgm:pt modelId="{3AD500D5-1366-406E-9B4F-D7B1BBA1DE65}" type="sibTrans" cxnId="{40884887-927A-44A8-A1DB-BAF70BB435C5}">
      <dgm:prSet/>
      <dgm:spPr/>
      <dgm:t>
        <a:bodyPr/>
        <a:lstStyle/>
        <a:p>
          <a:endParaRPr lang="en-US" sz="2400"/>
        </a:p>
      </dgm:t>
    </dgm:pt>
    <dgm:pt modelId="{B1CA99FA-754B-4C1B-A8A7-ADA4CCCF8679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2000" dirty="0" smtClean="0">
              <a:solidFill>
                <a:schemeClr val="tx1"/>
              </a:solidFill>
              <a:latin typeface="Helvetica" pitchFamily="34" charset="0"/>
            </a:rPr>
            <a:t>Location for information </a:t>
          </a:r>
          <a:endParaRPr lang="en-US" sz="2000" dirty="0">
            <a:solidFill>
              <a:schemeClr val="tx1"/>
            </a:solidFill>
          </a:endParaRPr>
        </a:p>
      </dgm:t>
    </dgm:pt>
    <dgm:pt modelId="{44F85C20-C14C-49BA-85F9-4D9A20323594}" type="parTrans" cxnId="{0783DACB-1AEC-4F94-B93C-E6A6EA51E23F}">
      <dgm:prSet/>
      <dgm:spPr/>
      <dgm:t>
        <a:bodyPr/>
        <a:lstStyle/>
        <a:p>
          <a:endParaRPr lang="en-US" sz="2400"/>
        </a:p>
      </dgm:t>
    </dgm:pt>
    <dgm:pt modelId="{9079B4B1-8767-40BA-B630-9FB9D0E88150}" type="sibTrans" cxnId="{0783DACB-1AEC-4F94-B93C-E6A6EA51E23F}">
      <dgm:prSet/>
      <dgm:spPr/>
      <dgm:t>
        <a:bodyPr/>
        <a:lstStyle/>
        <a:p>
          <a:endParaRPr lang="en-US" sz="2400"/>
        </a:p>
      </dgm:t>
    </dgm:pt>
    <dgm:pt modelId="{5178B8E5-6AB5-45DD-AB6D-9DD17A9F4866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  <a:latin typeface="Helvetica" pitchFamily="34" charset="0"/>
            </a:rPr>
            <a:t>Attitude</a:t>
          </a:r>
          <a:endParaRPr lang="en-US" sz="2400" dirty="0"/>
        </a:p>
      </dgm:t>
    </dgm:pt>
    <dgm:pt modelId="{7546EAF4-EFD6-46F2-AF29-07273BDDCE7B}" type="parTrans" cxnId="{304E7013-7736-429D-BB8D-F5F25AE8880E}">
      <dgm:prSet/>
      <dgm:spPr/>
      <dgm:t>
        <a:bodyPr/>
        <a:lstStyle/>
        <a:p>
          <a:endParaRPr lang="en-US" sz="2400"/>
        </a:p>
      </dgm:t>
    </dgm:pt>
    <dgm:pt modelId="{1D4DF2B0-A21F-4B54-8514-BFC158B0413E}" type="sibTrans" cxnId="{304E7013-7736-429D-BB8D-F5F25AE8880E}">
      <dgm:prSet/>
      <dgm:spPr/>
      <dgm:t>
        <a:bodyPr/>
        <a:lstStyle/>
        <a:p>
          <a:endParaRPr lang="en-US" sz="2400"/>
        </a:p>
      </dgm:t>
    </dgm:pt>
    <dgm:pt modelId="{3949E560-AF31-4657-B1D8-E358D8113784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Helvetica" pitchFamily="34" charset="0"/>
            </a:rPr>
            <a:t>Attitudes to new technology </a:t>
          </a:r>
          <a:endParaRPr lang="en-US" sz="2000" dirty="0">
            <a:solidFill>
              <a:schemeClr val="tx1"/>
            </a:solidFill>
          </a:endParaRPr>
        </a:p>
      </dgm:t>
    </dgm:pt>
    <dgm:pt modelId="{7EDDBA4D-A0DC-4CC1-9542-9F89C1B29D74}" type="parTrans" cxnId="{A4006809-86B1-4EBF-B453-5C61B5436C7D}">
      <dgm:prSet/>
      <dgm:spPr/>
      <dgm:t>
        <a:bodyPr/>
        <a:lstStyle/>
        <a:p>
          <a:endParaRPr lang="en-US" sz="2400"/>
        </a:p>
      </dgm:t>
    </dgm:pt>
    <dgm:pt modelId="{A2A2369B-A6EF-4D63-967A-8087382E4998}" type="sibTrans" cxnId="{A4006809-86B1-4EBF-B453-5C61B5436C7D}">
      <dgm:prSet/>
      <dgm:spPr/>
      <dgm:t>
        <a:bodyPr/>
        <a:lstStyle/>
        <a:p>
          <a:endParaRPr lang="en-US" sz="2400"/>
        </a:p>
      </dgm:t>
    </dgm:pt>
    <dgm:pt modelId="{DAA08AC8-70BD-4CB2-B49A-5EFE0EA6A9CB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b="0" dirty="0" smtClean="0">
              <a:solidFill>
                <a:schemeClr val="tx1"/>
              </a:solidFill>
              <a:latin typeface="Helvetica" pitchFamily="34" charset="0"/>
            </a:rPr>
            <a:t>Where to search</a:t>
          </a:r>
        </a:p>
      </dgm:t>
    </dgm:pt>
    <dgm:pt modelId="{EB01763D-A26B-4218-916E-68D7161D5167}" type="parTrans" cxnId="{35B0BDA9-B748-4D6B-AFBC-B36DB823B19F}">
      <dgm:prSet/>
      <dgm:spPr/>
      <dgm:t>
        <a:bodyPr/>
        <a:lstStyle/>
        <a:p>
          <a:endParaRPr lang="en-US" sz="2400"/>
        </a:p>
      </dgm:t>
    </dgm:pt>
    <dgm:pt modelId="{F3F20BA2-EA32-425E-A53D-2C72DF0DF977}" type="sibTrans" cxnId="{35B0BDA9-B748-4D6B-AFBC-B36DB823B19F}">
      <dgm:prSet/>
      <dgm:spPr/>
      <dgm:t>
        <a:bodyPr/>
        <a:lstStyle/>
        <a:p>
          <a:endParaRPr lang="en-US" sz="2400"/>
        </a:p>
      </dgm:t>
    </dgm:pt>
    <dgm:pt modelId="{F0EC3843-18AB-4599-98F0-8AEF5CD65987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b="0" dirty="0" smtClean="0">
              <a:solidFill>
                <a:schemeClr val="tx1"/>
              </a:solidFill>
              <a:latin typeface="Helvetica" pitchFamily="34" charset="0"/>
            </a:rPr>
            <a:t>Accuracy of information</a:t>
          </a:r>
        </a:p>
      </dgm:t>
    </dgm:pt>
    <dgm:pt modelId="{3BE1B684-93E3-495B-BBA2-9D4EE55B1D8C}" type="parTrans" cxnId="{204312A3-EFA1-4D70-988F-2908B3D78E2E}">
      <dgm:prSet/>
      <dgm:spPr/>
      <dgm:t>
        <a:bodyPr/>
        <a:lstStyle/>
        <a:p>
          <a:endParaRPr lang="en-US" sz="2400"/>
        </a:p>
      </dgm:t>
    </dgm:pt>
    <dgm:pt modelId="{601299F1-7AFE-4AE1-A7F6-E0861D41808F}" type="sibTrans" cxnId="{204312A3-EFA1-4D70-988F-2908B3D78E2E}">
      <dgm:prSet/>
      <dgm:spPr/>
      <dgm:t>
        <a:bodyPr/>
        <a:lstStyle/>
        <a:p>
          <a:endParaRPr lang="en-US" sz="2400"/>
        </a:p>
      </dgm:t>
    </dgm:pt>
    <dgm:pt modelId="{FCACF091-4FD3-41D4-9C0A-BE46B0545EB2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b="0" dirty="0" smtClean="0">
              <a:solidFill>
                <a:schemeClr val="tx1"/>
              </a:solidFill>
              <a:latin typeface="Helvetica" pitchFamily="34" charset="0"/>
            </a:rPr>
            <a:t>Use of information</a:t>
          </a:r>
        </a:p>
      </dgm:t>
    </dgm:pt>
    <dgm:pt modelId="{BD552AE4-F88D-4A63-8D43-E3ACC71AAAB2}" type="parTrans" cxnId="{0BFB2A7A-DF4E-4407-854D-9A9733CD4AB5}">
      <dgm:prSet/>
      <dgm:spPr/>
      <dgm:t>
        <a:bodyPr/>
        <a:lstStyle/>
        <a:p>
          <a:endParaRPr lang="en-US" sz="2400"/>
        </a:p>
      </dgm:t>
    </dgm:pt>
    <dgm:pt modelId="{05CBB60D-5B83-4D5C-8B94-A26CC1BF119D}" type="sibTrans" cxnId="{0BFB2A7A-DF4E-4407-854D-9A9733CD4AB5}">
      <dgm:prSet/>
      <dgm:spPr/>
      <dgm:t>
        <a:bodyPr/>
        <a:lstStyle/>
        <a:p>
          <a:endParaRPr lang="en-US" sz="2400"/>
        </a:p>
      </dgm:t>
    </dgm:pt>
    <dgm:pt modelId="{AE379CA5-69EC-4AAC-8E8A-F66B4C6073CA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b="0" dirty="0" smtClean="0">
              <a:solidFill>
                <a:schemeClr val="tx1"/>
              </a:solidFill>
              <a:latin typeface="Helvetica" pitchFamily="34" charset="0"/>
            </a:rPr>
            <a:t>Tools and platforms</a:t>
          </a:r>
          <a:endParaRPr lang="en-US" sz="2000" b="0" dirty="0">
            <a:solidFill>
              <a:schemeClr val="tx1"/>
            </a:solidFill>
          </a:endParaRPr>
        </a:p>
      </dgm:t>
    </dgm:pt>
    <dgm:pt modelId="{0965F956-CA63-4EB6-9823-4DDDBAE2716C}" type="parTrans" cxnId="{A98537EA-5C15-4901-9EB3-F8DDE7ED6BD3}">
      <dgm:prSet/>
      <dgm:spPr/>
      <dgm:t>
        <a:bodyPr/>
        <a:lstStyle/>
        <a:p>
          <a:endParaRPr lang="en-US" sz="2400"/>
        </a:p>
      </dgm:t>
    </dgm:pt>
    <dgm:pt modelId="{F840AB54-1B40-4E01-AB50-991D553CD95E}" type="sibTrans" cxnId="{A98537EA-5C15-4901-9EB3-F8DDE7ED6BD3}">
      <dgm:prSet/>
      <dgm:spPr/>
      <dgm:t>
        <a:bodyPr/>
        <a:lstStyle/>
        <a:p>
          <a:endParaRPr lang="en-US" sz="2400"/>
        </a:p>
      </dgm:t>
    </dgm:pt>
    <dgm:pt modelId="{22FD418D-0812-41CE-8302-6240A0FD68A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2000" dirty="0" smtClean="0">
              <a:solidFill>
                <a:schemeClr val="tx1"/>
              </a:solidFill>
              <a:latin typeface="Helvetica" pitchFamily="34" charset="0"/>
            </a:rPr>
            <a:t>Search beyond Google </a:t>
          </a:r>
          <a:endParaRPr lang="en-US" sz="2000" dirty="0" smtClean="0">
            <a:solidFill>
              <a:schemeClr val="tx1"/>
            </a:solidFill>
            <a:latin typeface="Helvetica" pitchFamily="34" charset="0"/>
          </a:endParaRPr>
        </a:p>
      </dgm:t>
    </dgm:pt>
    <dgm:pt modelId="{00C84097-091E-459A-A9E3-9F3A9AF2426A}" type="parTrans" cxnId="{DE63FFD3-BA5D-4DF1-B325-A4B253CA709D}">
      <dgm:prSet/>
      <dgm:spPr/>
      <dgm:t>
        <a:bodyPr/>
        <a:lstStyle/>
        <a:p>
          <a:endParaRPr lang="en-US" sz="2400"/>
        </a:p>
      </dgm:t>
    </dgm:pt>
    <dgm:pt modelId="{DF8C2E45-3E67-4A36-88C1-394F5827DA7E}" type="sibTrans" cxnId="{DE63FFD3-BA5D-4DF1-B325-A4B253CA709D}">
      <dgm:prSet/>
      <dgm:spPr/>
      <dgm:t>
        <a:bodyPr/>
        <a:lstStyle/>
        <a:p>
          <a:endParaRPr lang="en-US" sz="2400"/>
        </a:p>
      </dgm:t>
    </dgm:pt>
    <dgm:pt modelId="{C47AAEA3-46AA-4F5A-847A-E505A7C49518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2000" smtClean="0">
              <a:solidFill>
                <a:schemeClr val="tx1"/>
              </a:solidFill>
              <a:latin typeface="Helvetica" pitchFamily="34" charset="0"/>
            </a:rPr>
            <a:t>Search strategies</a:t>
          </a:r>
          <a:endParaRPr lang="en-US" sz="2000" dirty="0" smtClean="0">
            <a:solidFill>
              <a:schemeClr val="tx1"/>
            </a:solidFill>
            <a:latin typeface="Helvetica" pitchFamily="34" charset="0"/>
          </a:endParaRPr>
        </a:p>
      </dgm:t>
    </dgm:pt>
    <dgm:pt modelId="{C43B3637-B373-4475-B176-38537C9ACF9B}" type="parTrans" cxnId="{ECB601D2-62D8-48E5-85BE-EF8D2BA434D4}">
      <dgm:prSet/>
      <dgm:spPr/>
      <dgm:t>
        <a:bodyPr/>
        <a:lstStyle/>
        <a:p>
          <a:endParaRPr lang="en-US" sz="2400"/>
        </a:p>
      </dgm:t>
    </dgm:pt>
    <dgm:pt modelId="{AC05C7E2-DFAF-423B-AA30-0EC177B211E5}" type="sibTrans" cxnId="{ECB601D2-62D8-48E5-85BE-EF8D2BA434D4}">
      <dgm:prSet/>
      <dgm:spPr/>
      <dgm:t>
        <a:bodyPr/>
        <a:lstStyle/>
        <a:p>
          <a:endParaRPr lang="en-US" sz="2400"/>
        </a:p>
      </dgm:t>
    </dgm:pt>
    <dgm:pt modelId="{569F2F85-8730-4B7D-8A6E-827891C3F537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2000" dirty="0" smtClean="0">
              <a:solidFill>
                <a:schemeClr val="tx1"/>
              </a:solidFill>
              <a:latin typeface="Helvetica" pitchFamily="34" charset="0"/>
            </a:rPr>
            <a:t>Appropriateness of information </a:t>
          </a:r>
          <a:endParaRPr lang="en-US" sz="2000" dirty="0">
            <a:solidFill>
              <a:schemeClr val="tx1"/>
            </a:solidFill>
          </a:endParaRPr>
        </a:p>
      </dgm:t>
    </dgm:pt>
    <dgm:pt modelId="{5756E61A-B400-4ED2-BBA4-92A882C27BAC}" type="parTrans" cxnId="{77FFC8AC-9297-4C77-9C5D-F3FA0D6F4246}">
      <dgm:prSet/>
      <dgm:spPr/>
      <dgm:t>
        <a:bodyPr/>
        <a:lstStyle/>
        <a:p>
          <a:endParaRPr lang="en-US" sz="2400"/>
        </a:p>
      </dgm:t>
    </dgm:pt>
    <dgm:pt modelId="{FC5580D0-D0BE-4362-982F-CC08B1DAD5AB}" type="sibTrans" cxnId="{77FFC8AC-9297-4C77-9C5D-F3FA0D6F4246}">
      <dgm:prSet/>
      <dgm:spPr/>
      <dgm:t>
        <a:bodyPr/>
        <a:lstStyle/>
        <a:p>
          <a:endParaRPr lang="en-US" sz="2400"/>
        </a:p>
      </dgm:t>
    </dgm:pt>
    <dgm:pt modelId="{0123A4B4-054B-4105-9573-7BE3D0E43FC5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Helvetica" pitchFamily="34" charset="0"/>
            </a:rPr>
            <a:t>Communicating </a:t>
          </a:r>
        </a:p>
      </dgm:t>
    </dgm:pt>
    <dgm:pt modelId="{DD0A47DF-5714-4A16-A73C-FFA895DA9043}" type="parTrans" cxnId="{19BAF13C-4C33-416C-96E4-B6D05A7544FE}">
      <dgm:prSet/>
      <dgm:spPr/>
      <dgm:t>
        <a:bodyPr/>
        <a:lstStyle/>
        <a:p>
          <a:endParaRPr lang="en-US" sz="2400"/>
        </a:p>
      </dgm:t>
    </dgm:pt>
    <dgm:pt modelId="{07B431AC-1289-4ED3-83E7-40F517FCDF6B}" type="sibTrans" cxnId="{19BAF13C-4C33-416C-96E4-B6D05A7544FE}">
      <dgm:prSet/>
      <dgm:spPr/>
      <dgm:t>
        <a:bodyPr/>
        <a:lstStyle/>
        <a:p>
          <a:endParaRPr lang="en-US" sz="2400"/>
        </a:p>
      </dgm:t>
    </dgm:pt>
    <dgm:pt modelId="{D7671CBE-27D2-4628-9754-C8A5E6EE9B6E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Helvetica" pitchFamily="34" charset="0"/>
            </a:rPr>
            <a:t>Adaptability with changes </a:t>
          </a:r>
        </a:p>
      </dgm:t>
    </dgm:pt>
    <dgm:pt modelId="{63BCF34E-8F32-4CCA-B103-1F83F816E46A}" type="parTrans" cxnId="{BA75E5FA-D1DF-4D3D-A2D8-88F4B9F05567}">
      <dgm:prSet/>
      <dgm:spPr/>
      <dgm:t>
        <a:bodyPr/>
        <a:lstStyle/>
        <a:p>
          <a:endParaRPr lang="en-US" sz="2400"/>
        </a:p>
      </dgm:t>
    </dgm:pt>
    <dgm:pt modelId="{AB32E9F8-C40D-4D41-A52F-956B5FE10CA7}" type="sibTrans" cxnId="{BA75E5FA-D1DF-4D3D-A2D8-88F4B9F05567}">
      <dgm:prSet/>
      <dgm:spPr/>
      <dgm:t>
        <a:bodyPr/>
        <a:lstStyle/>
        <a:p>
          <a:endParaRPr lang="en-US" sz="2400"/>
        </a:p>
      </dgm:t>
    </dgm:pt>
    <dgm:pt modelId="{3E406B18-A584-4791-B856-F55F5EE0D578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Helvetica" pitchFamily="34" charset="0"/>
            </a:rPr>
            <a:t>Self learning</a:t>
          </a:r>
        </a:p>
      </dgm:t>
    </dgm:pt>
    <dgm:pt modelId="{81A40E9F-22DD-4C7F-AB8F-1EEB72F3CE3C}" type="parTrans" cxnId="{D2BC843F-5811-49A9-9969-58FF048CF9BF}">
      <dgm:prSet/>
      <dgm:spPr/>
      <dgm:t>
        <a:bodyPr/>
        <a:lstStyle/>
        <a:p>
          <a:endParaRPr lang="en-US" sz="2400"/>
        </a:p>
      </dgm:t>
    </dgm:pt>
    <dgm:pt modelId="{75FCA700-16F0-4B2D-9714-2B34210EB00D}" type="sibTrans" cxnId="{D2BC843F-5811-49A9-9969-58FF048CF9BF}">
      <dgm:prSet/>
      <dgm:spPr/>
      <dgm:t>
        <a:bodyPr/>
        <a:lstStyle/>
        <a:p>
          <a:endParaRPr lang="en-US" sz="2400"/>
        </a:p>
      </dgm:t>
    </dgm:pt>
    <dgm:pt modelId="{6CC1708B-8E33-4672-B478-751AA488B57C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Helvetica" pitchFamily="34" charset="0"/>
            </a:rPr>
            <a:t>Face challenges</a:t>
          </a:r>
          <a:endParaRPr lang="en-US" sz="2000" dirty="0">
            <a:solidFill>
              <a:schemeClr val="tx1"/>
            </a:solidFill>
          </a:endParaRPr>
        </a:p>
      </dgm:t>
    </dgm:pt>
    <dgm:pt modelId="{DB76E2E0-F5AE-4D7A-9E75-B204D18B7406}" type="parTrans" cxnId="{8332BD1F-B579-4F80-AAA4-7EC0BDC6F3F9}">
      <dgm:prSet/>
      <dgm:spPr/>
      <dgm:t>
        <a:bodyPr/>
        <a:lstStyle/>
        <a:p>
          <a:endParaRPr lang="en-US" sz="2400"/>
        </a:p>
      </dgm:t>
    </dgm:pt>
    <dgm:pt modelId="{25E0847C-F6BB-4852-AC76-E28F8C645D54}" type="sibTrans" cxnId="{8332BD1F-B579-4F80-AAA4-7EC0BDC6F3F9}">
      <dgm:prSet/>
      <dgm:spPr/>
      <dgm:t>
        <a:bodyPr/>
        <a:lstStyle/>
        <a:p>
          <a:endParaRPr lang="en-US" sz="2400"/>
        </a:p>
      </dgm:t>
    </dgm:pt>
    <dgm:pt modelId="{691075A7-6319-448E-84A9-85D14EA68675}" type="pres">
      <dgm:prSet presAssocID="{51DC69FE-152F-46F5-A4CC-1910C4CFA2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8898BB-2518-441C-947A-A5AF89E691A7}" type="pres">
      <dgm:prSet presAssocID="{0D012EB4-72E1-48F3-B873-3AFAAC850FF5}" presName="linNode" presStyleCnt="0"/>
      <dgm:spPr/>
    </dgm:pt>
    <dgm:pt modelId="{C9F1BA2C-6C21-43C1-8237-FFF9F0A8E03A}" type="pres">
      <dgm:prSet presAssocID="{0D012EB4-72E1-48F3-B873-3AFAAC850FF5}" presName="parentText" presStyleLbl="node1" presStyleIdx="0" presStyleCnt="3" custScaleX="75832" custScaleY="1062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092A7-FE7C-44CA-934E-162BF9338E6F}" type="pres">
      <dgm:prSet presAssocID="{0D012EB4-72E1-48F3-B873-3AFAAC850FF5}" presName="descendantText" presStyleLbl="alignAccFollowNode1" presStyleIdx="0" presStyleCnt="3" custScaleX="99529" custScaleY="102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A6F19-0E0F-4179-AF0E-DF5968FAFBCB}" type="pres">
      <dgm:prSet presAssocID="{ED59B1FF-053E-4F4A-8802-6465121AF5BA}" presName="sp" presStyleCnt="0"/>
      <dgm:spPr/>
    </dgm:pt>
    <dgm:pt modelId="{51235448-CB25-4769-A613-C127F291F35F}" type="pres">
      <dgm:prSet presAssocID="{E59FE456-D60E-4987-88F8-100821708513}" presName="linNode" presStyleCnt="0"/>
      <dgm:spPr/>
    </dgm:pt>
    <dgm:pt modelId="{C443E118-10AB-4983-9C4A-E17CBB9D7E3B}" type="pres">
      <dgm:prSet presAssocID="{E59FE456-D60E-4987-88F8-100821708513}" presName="parentText" presStyleLbl="node1" presStyleIdx="1" presStyleCnt="3" custScaleX="75832" custScaleY="1032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4A3FB-A6C5-45F0-AF0A-471E45B34BCC}" type="pres">
      <dgm:prSet presAssocID="{E59FE456-D60E-4987-88F8-10082170851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61D20-E481-4E4C-B36F-3E2C2207CAA0}" type="pres">
      <dgm:prSet presAssocID="{3AD500D5-1366-406E-9B4F-D7B1BBA1DE65}" presName="sp" presStyleCnt="0"/>
      <dgm:spPr/>
    </dgm:pt>
    <dgm:pt modelId="{BB1CA801-5848-42CB-B718-F759ED57E9CA}" type="pres">
      <dgm:prSet presAssocID="{5178B8E5-6AB5-45DD-AB6D-9DD17A9F4866}" presName="linNode" presStyleCnt="0"/>
      <dgm:spPr/>
    </dgm:pt>
    <dgm:pt modelId="{24DB5A8E-CA89-4884-B62E-C1FE1C52052E}" type="pres">
      <dgm:prSet presAssocID="{5178B8E5-6AB5-45DD-AB6D-9DD17A9F4866}" presName="parentText" presStyleLbl="node1" presStyleIdx="2" presStyleCnt="3" custScaleX="73818" custScaleY="1027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9AA14-596D-411C-B4A5-179D04E4C740}" type="pres">
      <dgm:prSet presAssocID="{5178B8E5-6AB5-45DD-AB6D-9DD17A9F4866}" presName="descendantText" presStyleLbl="alignAccFollowNode1" presStyleIdx="2" presStyleCnt="3" custScaleY="106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4312A3-EFA1-4D70-988F-2908B3D78E2E}" srcId="{0D012EB4-72E1-48F3-B873-3AFAAC850FF5}" destId="{F0EC3843-18AB-4599-98F0-8AEF5CD65987}" srcOrd="2" destOrd="0" parTransId="{3BE1B684-93E3-495B-BBA2-9D4EE55B1D8C}" sibTransId="{601299F1-7AFE-4AE1-A7F6-E0861D41808F}"/>
    <dgm:cxn modelId="{77FFC8AC-9297-4C77-9C5D-F3FA0D6F4246}" srcId="{E59FE456-D60E-4987-88F8-100821708513}" destId="{569F2F85-8730-4B7D-8A6E-827891C3F537}" srcOrd="3" destOrd="0" parTransId="{5756E61A-B400-4ED2-BBA4-92A882C27BAC}" sibTransId="{FC5580D0-D0BE-4362-982F-CC08B1DAD5AB}"/>
    <dgm:cxn modelId="{82925B4F-D935-4E04-A084-BA88865E744B}" type="presOf" srcId="{3E406B18-A584-4791-B856-F55F5EE0D578}" destId="{A3B9AA14-596D-411C-B4A5-179D04E4C740}" srcOrd="0" destOrd="3" presId="urn:microsoft.com/office/officeart/2005/8/layout/vList5"/>
    <dgm:cxn modelId="{1832B472-02CF-49C3-BA3F-4E164C8E633A}" type="presOf" srcId="{5178B8E5-6AB5-45DD-AB6D-9DD17A9F4866}" destId="{24DB5A8E-CA89-4884-B62E-C1FE1C52052E}" srcOrd="0" destOrd="0" presId="urn:microsoft.com/office/officeart/2005/8/layout/vList5"/>
    <dgm:cxn modelId="{F5FDB8BE-FCFE-4E94-8438-4E8049A199FC}" srcId="{51DC69FE-152F-46F5-A4CC-1910C4CFA24F}" destId="{0D012EB4-72E1-48F3-B873-3AFAAC850FF5}" srcOrd="0" destOrd="0" parTransId="{0A8579DB-93D2-4858-8532-CB2A3891F882}" sibTransId="{ED59B1FF-053E-4F4A-8802-6465121AF5BA}"/>
    <dgm:cxn modelId="{6F7C8686-8E68-426D-9941-FAD5A071C219}" type="presOf" srcId="{D7671CBE-27D2-4628-9754-C8A5E6EE9B6E}" destId="{A3B9AA14-596D-411C-B4A5-179D04E4C740}" srcOrd="0" destOrd="2" presId="urn:microsoft.com/office/officeart/2005/8/layout/vList5"/>
    <dgm:cxn modelId="{D5D01B20-2315-4B1C-815F-92C7998A340D}" type="presOf" srcId="{F0EC3843-18AB-4599-98F0-8AEF5CD65987}" destId="{D6B092A7-FE7C-44CA-934E-162BF9338E6F}" srcOrd="0" destOrd="2" presId="urn:microsoft.com/office/officeart/2005/8/layout/vList5"/>
    <dgm:cxn modelId="{2E68DF86-364D-4EDE-A365-907CEAED2DF7}" type="presOf" srcId="{AE379CA5-69EC-4AAC-8E8A-F66B4C6073CA}" destId="{D6B092A7-FE7C-44CA-934E-162BF9338E6F}" srcOrd="0" destOrd="4" presId="urn:microsoft.com/office/officeart/2005/8/layout/vList5"/>
    <dgm:cxn modelId="{8332BD1F-B579-4F80-AAA4-7EC0BDC6F3F9}" srcId="{5178B8E5-6AB5-45DD-AB6D-9DD17A9F4866}" destId="{6CC1708B-8E33-4672-B478-751AA488B57C}" srcOrd="4" destOrd="0" parTransId="{DB76E2E0-F5AE-4D7A-9E75-B204D18B7406}" sibTransId="{25E0847C-F6BB-4852-AC76-E28F8C645D54}"/>
    <dgm:cxn modelId="{BA75E5FA-D1DF-4D3D-A2D8-88F4B9F05567}" srcId="{5178B8E5-6AB5-45DD-AB6D-9DD17A9F4866}" destId="{D7671CBE-27D2-4628-9754-C8A5E6EE9B6E}" srcOrd="2" destOrd="0" parTransId="{63BCF34E-8F32-4CCA-B103-1F83F816E46A}" sibTransId="{AB32E9F8-C40D-4D41-A52F-956B5FE10CA7}"/>
    <dgm:cxn modelId="{A251D3DB-2062-4016-A397-5D850091E6AF}" type="presOf" srcId="{0D012EB4-72E1-48F3-B873-3AFAAC850FF5}" destId="{C9F1BA2C-6C21-43C1-8237-FFF9F0A8E03A}" srcOrd="0" destOrd="0" presId="urn:microsoft.com/office/officeart/2005/8/layout/vList5"/>
    <dgm:cxn modelId="{0BFB2A7A-DF4E-4407-854D-9A9733CD4AB5}" srcId="{0D012EB4-72E1-48F3-B873-3AFAAC850FF5}" destId="{FCACF091-4FD3-41D4-9C0A-BE46B0545EB2}" srcOrd="3" destOrd="0" parTransId="{BD552AE4-F88D-4A63-8D43-E3ACC71AAAB2}" sibTransId="{05CBB60D-5B83-4D5C-8B94-A26CC1BF119D}"/>
    <dgm:cxn modelId="{A98537EA-5C15-4901-9EB3-F8DDE7ED6BD3}" srcId="{0D012EB4-72E1-48F3-B873-3AFAAC850FF5}" destId="{AE379CA5-69EC-4AAC-8E8A-F66B4C6073CA}" srcOrd="4" destOrd="0" parTransId="{0965F956-CA63-4EB6-9823-4DDDBAE2716C}" sibTransId="{F840AB54-1B40-4E01-AB50-991D553CD95E}"/>
    <dgm:cxn modelId="{19BAF13C-4C33-416C-96E4-B6D05A7544FE}" srcId="{5178B8E5-6AB5-45DD-AB6D-9DD17A9F4866}" destId="{0123A4B4-054B-4105-9573-7BE3D0E43FC5}" srcOrd="1" destOrd="0" parTransId="{DD0A47DF-5714-4A16-A73C-FFA895DA9043}" sibTransId="{07B431AC-1289-4ED3-83E7-40F517FCDF6B}"/>
    <dgm:cxn modelId="{304E7013-7736-429D-BB8D-F5F25AE8880E}" srcId="{51DC69FE-152F-46F5-A4CC-1910C4CFA24F}" destId="{5178B8E5-6AB5-45DD-AB6D-9DD17A9F4866}" srcOrd="2" destOrd="0" parTransId="{7546EAF4-EFD6-46F2-AF29-07273BDDCE7B}" sibTransId="{1D4DF2B0-A21F-4B54-8514-BFC158B0413E}"/>
    <dgm:cxn modelId="{3240BDAE-09BB-48A3-9913-B209DB9C1096}" type="presOf" srcId="{FCACF091-4FD3-41D4-9C0A-BE46B0545EB2}" destId="{D6B092A7-FE7C-44CA-934E-162BF9338E6F}" srcOrd="0" destOrd="3" presId="urn:microsoft.com/office/officeart/2005/8/layout/vList5"/>
    <dgm:cxn modelId="{4CF6C5AC-A4D0-4B36-AE41-6FB96EB608E3}" type="presOf" srcId="{DAA08AC8-70BD-4CB2-B49A-5EFE0EA6A9CB}" destId="{D6B092A7-FE7C-44CA-934E-162BF9338E6F}" srcOrd="0" destOrd="1" presId="urn:microsoft.com/office/officeart/2005/8/layout/vList5"/>
    <dgm:cxn modelId="{35B0BDA9-B748-4D6B-AFBC-B36DB823B19F}" srcId="{0D012EB4-72E1-48F3-B873-3AFAAC850FF5}" destId="{DAA08AC8-70BD-4CB2-B49A-5EFE0EA6A9CB}" srcOrd="1" destOrd="0" parTransId="{EB01763D-A26B-4218-916E-68D7161D5167}" sibTransId="{F3F20BA2-EA32-425E-A53D-2C72DF0DF977}"/>
    <dgm:cxn modelId="{0783DACB-1AEC-4F94-B93C-E6A6EA51E23F}" srcId="{E59FE456-D60E-4987-88F8-100821708513}" destId="{B1CA99FA-754B-4C1B-A8A7-ADA4CCCF8679}" srcOrd="0" destOrd="0" parTransId="{44F85C20-C14C-49BA-85F9-4D9A20323594}" sibTransId="{9079B4B1-8767-40BA-B630-9FB9D0E88150}"/>
    <dgm:cxn modelId="{B433FF29-C960-47C6-9C06-1DF5A00E2712}" type="presOf" srcId="{569F2F85-8730-4B7D-8A6E-827891C3F537}" destId="{58D4A3FB-A6C5-45F0-AF0A-471E45B34BCC}" srcOrd="0" destOrd="3" presId="urn:microsoft.com/office/officeart/2005/8/layout/vList5"/>
    <dgm:cxn modelId="{40884887-927A-44A8-A1DB-BAF70BB435C5}" srcId="{51DC69FE-152F-46F5-A4CC-1910C4CFA24F}" destId="{E59FE456-D60E-4987-88F8-100821708513}" srcOrd="1" destOrd="0" parTransId="{51525900-1705-4C3D-8E42-9DE08497ED2E}" sibTransId="{3AD500D5-1366-406E-9B4F-D7B1BBA1DE65}"/>
    <dgm:cxn modelId="{A4006809-86B1-4EBF-B453-5C61B5436C7D}" srcId="{5178B8E5-6AB5-45DD-AB6D-9DD17A9F4866}" destId="{3949E560-AF31-4657-B1D8-E358D8113784}" srcOrd="0" destOrd="0" parTransId="{7EDDBA4D-A0DC-4CC1-9542-9F89C1B29D74}" sibTransId="{A2A2369B-A6EF-4D63-967A-8087382E4998}"/>
    <dgm:cxn modelId="{97C288DF-446E-4916-82CF-A37B1C99B576}" type="presOf" srcId="{B1CA99FA-754B-4C1B-A8A7-ADA4CCCF8679}" destId="{58D4A3FB-A6C5-45F0-AF0A-471E45B34BCC}" srcOrd="0" destOrd="0" presId="urn:microsoft.com/office/officeart/2005/8/layout/vList5"/>
    <dgm:cxn modelId="{30A77040-5C12-4CBF-8B78-23D725CC01AA}" type="presOf" srcId="{51DC69FE-152F-46F5-A4CC-1910C4CFA24F}" destId="{691075A7-6319-448E-84A9-85D14EA68675}" srcOrd="0" destOrd="0" presId="urn:microsoft.com/office/officeart/2005/8/layout/vList5"/>
    <dgm:cxn modelId="{92191296-AB7E-4413-BF23-B9DAE8B82AF1}" type="presOf" srcId="{E59FE456-D60E-4987-88F8-100821708513}" destId="{C443E118-10AB-4983-9C4A-E17CBB9D7E3B}" srcOrd="0" destOrd="0" presId="urn:microsoft.com/office/officeart/2005/8/layout/vList5"/>
    <dgm:cxn modelId="{22F1A5DF-811E-4FD6-951D-44132460F3CA}" type="presOf" srcId="{0123A4B4-054B-4105-9573-7BE3D0E43FC5}" destId="{A3B9AA14-596D-411C-B4A5-179D04E4C740}" srcOrd="0" destOrd="1" presId="urn:microsoft.com/office/officeart/2005/8/layout/vList5"/>
    <dgm:cxn modelId="{ECB601D2-62D8-48E5-85BE-EF8D2BA434D4}" srcId="{E59FE456-D60E-4987-88F8-100821708513}" destId="{C47AAEA3-46AA-4F5A-847A-E505A7C49518}" srcOrd="2" destOrd="0" parTransId="{C43B3637-B373-4475-B176-38537C9ACF9B}" sibTransId="{AC05C7E2-DFAF-423B-AA30-0EC177B211E5}"/>
    <dgm:cxn modelId="{F4F73DA5-60A7-4840-A49B-1563C0E09A1A}" type="presOf" srcId="{6CC1708B-8E33-4672-B478-751AA488B57C}" destId="{A3B9AA14-596D-411C-B4A5-179D04E4C740}" srcOrd="0" destOrd="4" presId="urn:microsoft.com/office/officeart/2005/8/layout/vList5"/>
    <dgm:cxn modelId="{427BE334-63D2-43F6-8E75-74023B1260E3}" type="presOf" srcId="{3949E560-AF31-4657-B1D8-E358D8113784}" destId="{A3B9AA14-596D-411C-B4A5-179D04E4C740}" srcOrd="0" destOrd="0" presId="urn:microsoft.com/office/officeart/2005/8/layout/vList5"/>
    <dgm:cxn modelId="{0F5295D2-3614-44C5-A31D-1E6962D0A14E}" type="presOf" srcId="{5F7603F1-EC87-4909-B29D-30BFDB5CE7A1}" destId="{D6B092A7-FE7C-44CA-934E-162BF9338E6F}" srcOrd="0" destOrd="0" presId="urn:microsoft.com/office/officeart/2005/8/layout/vList5"/>
    <dgm:cxn modelId="{DE63FFD3-BA5D-4DF1-B325-A4B253CA709D}" srcId="{E59FE456-D60E-4987-88F8-100821708513}" destId="{22FD418D-0812-41CE-8302-6240A0FD68A6}" srcOrd="1" destOrd="0" parTransId="{00C84097-091E-459A-A9E3-9F3A9AF2426A}" sibTransId="{DF8C2E45-3E67-4A36-88C1-394F5827DA7E}"/>
    <dgm:cxn modelId="{2D11E975-979B-4CFE-935B-CD7FED0452FC}" srcId="{0D012EB4-72E1-48F3-B873-3AFAAC850FF5}" destId="{5F7603F1-EC87-4909-B29D-30BFDB5CE7A1}" srcOrd="0" destOrd="0" parTransId="{BFBE3624-5419-4F16-9E2D-BF0668DB0AB7}" sibTransId="{CC95D9F9-83BC-4D5A-AFCE-1F2EF96B37F2}"/>
    <dgm:cxn modelId="{F54DFB1D-55D9-405A-A78A-65269EEECA6B}" type="presOf" srcId="{C47AAEA3-46AA-4F5A-847A-E505A7C49518}" destId="{58D4A3FB-A6C5-45F0-AF0A-471E45B34BCC}" srcOrd="0" destOrd="2" presId="urn:microsoft.com/office/officeart/2005/8/layout/vList5"/>
    <dgm:cxn modelId="{D2BC843F-5811-49A9-9969-58FF048CF9BF}" srcId="{5178B8E5-6AB5-45DD-AB6D-9DD17A9F4866}" destId="{3E406B18-A584-4791-B856-F55F5EE0D578}" srcOrd="3" destOrd="0" parTransId="{81A40E9F-22DD-4C7F-AB8F-1EEB72F3CE3C}" sibTransId="{75FCA700-16F0-4B2D-9714-2B34210EB00D}"/>
    <dgm:cxn modelId="{79B36DDA-6868-444A-9E46-B9CDD16FC17D}" type="presOf" srcId="{22FD418D-0812-41CE-8302-6240A0FD68A6}" destId="{58D4A3FB-A6C5-45F0-AF0A-471E45B34BCC}" srcOrd="0" destOrd="1" presId="urn:microsoft.com/office/officeart/2005/8/layout/vList5"/>
    <dgm:cxn modelId="{E1704FFA-86D8-4113-A7D3-1F6DF5CECFD7}" type="presParOf" srcId="{691075A7-6319-448E-84A9-85D14EA68675}" destId="{FF8898BB-2518-441C-947A-A5AF89E691A7}" srcOrd="0" destOrd="0" presId="urn:microsoft.com/office/officeart/2005/8/layout/vList5"/>
    <dgm:cxn modelId="{3BE8B927-FD92-4198-B5D6-5A929DB22239}" type="presParOf" srcId="{FF8898BB-2518-441C-947A-A5AF89E691A7}" destId="{C9F1BA2C-6C21-43C1-8237-FFF9F0A8E03A}" srcOrd="0" destOrd="0" presId="urn:microsoft.com/office/officeart/2005/8/layout/vList5"/>
    <dgm:cxn modelId="{6F38FAF7-E1E7-4386-B57F-8317A8D3E794}" type="presParOf" srcId="{FF8898BB-2518-441C-947A-A5AF89E691A7}" destId="{D6B092A7-FE7C-44CA-934E-162BF9338E6F}" srcOrd="1" destOrd="0" presId="urn:microsoft.com/office/officeart/2005/8/layout/vList5"/>
    <dgm:cxn modelId="{F2F165EF-E016-48F4-9917-68B431778289}" type="presParOf" srcId="{691075A7-6319-448E-84A9-85D14EA68675}" destId="{09CA6F19-0E0F-4179-AF0E-DF5968FAFBCB}" srcOrd="1" destOrd="0" presId="urn:microsoft.com/office/officeart/2005/8/layout/vList5"/>
    <dgm:cxn modelId="{1C248C92-6E56-4553-812A-206F6DC6813E}" type="presParOf" srcId="{691075A7-6319-448E-84A9-85D14EA68675}" destId="{51235448-CB25-4769-A613-C127F291F35F}" srcOrd="2" destOrd="0" presId="urn:microsoft.com/office/officeart/2005/8/layout/vList5"/>
    <dgm:cxn modelId="{F28B951C-38FD-41AA-B585-9F995260D77C}" type="presParOf" srcId="{51235448-CB25-4769-A613-C127F291F35F}" destId="{C443E118-10AB-4983-9C4A-E17CBB9D7E3B}" srcOrd="0" destOrd="0" presId="urn:microsoft.com/office/officeart/2005/8/layout/vList5"/>
    <dgm:cxn modelId="{CAF476F4-1D9A-4D05-AE92-F667CE0369BC}" type="presParOf" srcId="{51235448-CB25-4769-A613-C127F291F35F}" destId="{58D4A3FB-A6C5-45F0-AF0A-471E45B34BCC}" srcOrd="1" destOrd="0" presId="urn:microsoft.com/office/officeart/2005/8/layout/vList5"/>
    <dgm:cxn modelId="{465EE86C-0200-4151-919B-D0B934B705DA}" type="presParOf" srcId="{691075A7-6319-448E-84A9-85D14EA68675}" destId="{C8761D20-E481-4E4C-B36F-3E2C2207CAA0}" srcOrd="3" destOrd="0" presId="urn:microsoft.com/office/officeart/2005/8/layout/vList5"/>
    <dgm:cxn modelId="{CA211235-4E08-4098-A32D-0CB533CFBCFB}" type="presParOf" srcId="{691075A7-6319-448E-84A9-85D14EA68675}" destId="{BB1CA801-5848-42CB-B718-F759ED57E9CA}" srcOrd="4" destOrd="0" presId="urn:microsoft.com/office/officeart/2005/8/layout/vList5"/>
    <dgm:cxn modelId="{45BE61E8-C54E-4FD0-83B6-139F2B6F0347}" type="presParOf" srcId="{BB1CA801-5848-42CB-B718-F759ED57E9CA}" destId="{24DB5A8E-CA89-4884-B62E-C1FE1C52052E}" srcOrd="0" destOrd="0" presId="urn:microsoft.com/office/officeart/2005/8/layout/vList5"/>
    <dgm:cxn modelId="{7A7E151C-40AD-44FF-BF1F-81D102C5E609}" type="presParOf" srcId="{BB1CA801-5848-42CB-B718-F759ED57E9CA}" destId="{A3B9AA14-596D-411C-B4A5-179D04E4C7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092A7-FE7C-44CA-934E-162BF9338E6F}">
      <dsp:nvSpPr>
        <dsp:cNvPr id="0" name=""/>
        <dsp:cNvSpPr/>
      </dsp:nvSpPr>
      <dsp:spPr>
        <a:xfrm rot="5400000">
          <a:off x="4733476" y="-1792289"/>
          <a:ext cx="1466073" cy="5479471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solidFill>
                <a:schemeClr val="tx1"/>
              </a:solidFill>
              <a:latin typeface="Helvetica" pitchFamily="34" charset="0"/>
            </a:rPr>
            <a:t>Information need</a:t>
          </a:r>
          <a:endParaRPr lang="en-US" sz="2000" b="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solidFill>
                <a:schemeClr val="tx1"/>
              </a:solidFill>
              <a:latin typeface="Helvetica" pitchFamily="34" charset="0"/>
            </a:rPr>
            <a:t>Where to search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solidFill>
                <a:schemeClr val="tx1"/>
              </a:solidFill>
              <a:latin typeface="Helvetica" pitchFamily="34" charset="0"/>
            </a:rPr>
            <a:t>Accuracy of information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solidFill>
                <a:schemeClr val="tx1"/>
              </a:solidFill>
              <a:latin typeface="Helvetica" pitchFamily="34" charset="0"/>
            </a:rPr>
            <a:t>Use of information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solidFill>
                <a:schemeClr val="tx1"/>
              </a:solidFill>
              <a:latin typeface="Helvetica" pitchFamily="34" charset="0"/>
            </a:rPr>
            <a:t>Tools and platforms</a:t>
          </a:r>
          <a:endParaRPr lang="en-US" sz="2000" b="0" kern="1200" dirty="0">
            <a:solidFill>
              <a:schemeClr val="tx1"/>
            </a:solidFill>
          </a:endParaRPr>
        </a:p>
      </dsp:txBody>
      <dsp:txXfrm rot="-5400000">
        <a:off x="2726777" y="285978"/>
        <a:ext cx="5407903" cy="1322937"/>
      </dsp:txXfrm>
    </dsp:sp>
    <dsp:sp modelId="{C9F1BA2C-6C21-43C1-8237-FFF9F0A8E03A}">
      <dsp:nvSpPr>
        <dsp:cNvPr id="0" name=""/>
        <dsp:cNvSpPr/>
      </dsp:nvSpPr>
      <dsp:spPr>
        <a:xfrm>
          <a:off x="378420" y="2150"/>
          <a:ext cx="2348356" cy="1890591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Helvetica" pitchFamily="34" charset="0"/>
            </a:rPr>
            <a:t>Knowledge</a:t>
          </a:r>
          <a:endParaRPr lang="en-US" sz="2400" kern="1200" dirty="0"/>
        </a:p>
      </dsp:txBody>
      <dsp:txXfrm>
        <a:off x="470711" y="94441"/>
        <a:ext cx="2163774" cy="1706009"/>
      </dsp:txXfrm>
    </dsp:sp>
    <dsp:sp modelId="{58D4A3FB-A6C5-45F0-AF0A-471E45B34BCC}">
      <dsp:nvSpPr>
        <dsp:cNvPr id="0" name=""/>
        <dsp:cNvSpPr/>
      </dsp:nvSpPr>
      <dsp:spPr>
        <a:xfrm rot="5400000">
          <a:off x="4767605" y="148106"/>
          <a:ext cx="1423745" cy="5505402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tx1"/>
              </a:solidFill>
              <a:latin typeface="Helvetica" pitchFamily="34" charset="0"/>
            </a:rPr>
            <a:t>Location for information 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tx1"/>
              </a:solidFill>
              <a:latin typeface="Helvetica" pitchFamily="34" charset="0"/>
            </a:rPr>
            <a:t>Search beyond Google </a:t>
          </a:r>
          <a:endParaRPr lang="en-US" sz="2000" kern="1200" dirty="0" smtClean="0">
            <a:solidFill>
              <a:schemeClr val="tx1"/>
            </a:solidFill>
            <a:latin typeface="Helvetic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smtClean="0">
              <a:solidFill>
                <a:schemeClr val="tx1"/>
              </a:solidFill>
              <a:latin typeface="Helvetica" pitchFamily="34" charset="0"/>
            </a:rPr>
            <a:t>Search strategies</a:t>
          </a:r>
          <a:endParaRPr lang="en-US" sz="2000" kern="1200" dirty="0" smtClean="0">
            <a:solidFill>
              <a:schemeClr val="tx1"/>
            </a:solidFill>
            <a:latin typeface="Helvetic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tx1"/>
              </a:solidFill>
              <a:latin typeface="Helvetica" pitchFamily="34" charset="0"/>
            </a:rPr>
            <a:t>Appropriateness of information </a:t>
          </a:r>
          <a:endParaRPr lang="en-US" sz="2000" kern="1200" dirty="0">
            <a:solidFill>
              <a:schemeClr val="tx1"/>
            </a:solidFill>
          </a:endParaRPr>
        </a:p>
      </dsp:txBody>
      <dsp:txXfrm rot="-5400000">
        <a:off x="2726777" y="2258436"/>
        <a:ext cx="5435900" cy="1284741"/>
      </dsp:txXfrm>
    </dsp:sp>
    <dsp:sp modelId="{C443E118-10AB-4983-9C4A-E17CBB9D7E3B}">
      <dsp:nvSpPr>
        <dsp:cNvPr id="0" name=""/>
        <dsp:cNvSpPr/>
      </dsp:nvSpPr>
      <dsp:spPr>
        <a:xfrm>
          <a:off x="378420" y="1981726"/>
          <a:ext cx="2348356" cy="1838162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Helvetica" pitchFamily="34" charset="0"/>
            </a:rPr>
            <a:t>Ability</a:t>
          </a:r>
          <a:endParaRPr lang="en-US" sz="2400" kern="1200" dirty="0"/>
        </a:p>
      </dsp:txBody>
      <dsp:txXfrm>
        <a:off x="468152" y="2071458"/>
        <a:ext cx="2168892" cy="1658698"/>
      </dsp:txXfrm>
    </dsp:sp>
    <dsp:sp modelId="{A3B9AA14-596D-411C-B4A5-179D04E4C740}">
      <dsp:nvSpPr>
        <dsp:cNvPr id="0" name=""/>
        <dsp:cNvSpPr/>
      </dsp:nvSpPr>
      <dsp:spPr>
        <a:xfrm rot="5400000">
          <a:off x="4660402" y="2070572"/>
          <a:ext cx="1513413" cy="5505402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Helvetica" pitchFamily="34" charset="0"/>
            </a:rPr>
            <a:t>Attitudes to new technology 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Helvetica" pitchFamily="34" charset="0"/>
            </a:rPr>
            <a:t>Communicating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Helvetica" pitchFamily="34" charset="0"/>
            </a:rPr>
            <a:t>Adaptability with changes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Helvetica" pitchFamily="34" charset="0"/>
            </a:rPr>
            <a:t>Self learning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Helvetica" pitchFamily="34" charset="0"/>
            </a:rPr>
            <a:t>Face challenges</a:t>
          </a:r>
          <a:endParaRPr lang="en-US" sz="2000" kern="1200" dirty="0">
            <a:solidFill>
              <a:schemeClr val="tx1"/>
            </a:solidFill>
          </a:endParaRPr>
        </a:p>
      </dsp:txBody>
      <dsp:txXfrm rot="-5400000">
        <a:off x="2664408" y="4140446"/>
        <a:ext cx="5431523" cy="1365655"/>
      </dsp:txXfrm>
    </dsp:sp>
    <dsp:sp modelId="{24DB5A8E-CA89-4884-B62E-C1FE1C52052E}">
      <dsp:nvSpPr>
        <dsp:cNvPr id="0" name=""/>
        <dsp:cNvSpPr/>
      </dsp:nvSpPr>
      <dsp:spPr>
        <a:xfrm>
          <a:off x="378420" y="3908873"/>
          <a:ext cx="2285987" cy="1828801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Helvetica" pitchFamily="34" charset="0"/>
            </a:rPr>
            <a:t>Attitude</a:t>
          </a:r>
          <a:endParaRPr lang="en-US" sz="2400" kern="1200" dirty="0"/>
        </a:p>
      </dsp:txBody>
      <dsp:txXfrm>
        <a:off x="467695" y="3998148"/>
        <a:ext cx="2107437" cy="1650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A5469-6D4C-48A8-AC7E-B72A44AC5A96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4A121-4CD7-4859-A337-BAF7F5A3C1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6553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027D-9336-4732-B168-E8F5E511BFE1}" type="datetime1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68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B48C-2845-4B69-9DC9-643671463870}" type="datetime1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023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1492-D1DA-4EE3-898F-49C48B58E80C}" type="datetime1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345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EB25-0309-4A99-AFE3-18AF4F248872}" type="datetime1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959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B4BC-2B7F-4CFD-87A2-31F94AD7A74B}" type="datetime1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183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F62F-B88D-4EF6-93A7-A9D2112749AA}" type="datetime1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027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405E-1AC7-45DC-973B-83CEA9B87FCD}" type="datetime1">
              <a:rPr lang="en-US" smtClean="0"/>
              <a:pPr/>
              <a:t>12/15/2014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76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563F-A3F1-4C84-8A6D-26634CE9A595}" type="datetime1">
              <a:rPr lang="en-US" smtClean="0"/>
              <a:pPr/>
              <a:t>12/15/2014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179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B783-F039-4EF8-BA57-EB4F8E1A2303}" type="datetime1">
              <a:rPr lang="en-US" smtClean="0"/>
              <a:pPr/>
              <a:t>12/15/2014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494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A24E-B94B-4F39-BD89-2FC49FD4EF29}" type="datetime1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40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3FD3-6DF2-4037-B9BB-DF399D519B61}" type="datetime1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373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B36AA-D1B3-4B1F-9691-F7E9379136C3}" type="datetime1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7ABBF-9FF4-4696-8FAB-E44BD636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216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omenakhatun@gmail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67544" y="533400"/>
            <a:ext cx="8424936" cy="2413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aspects of Information literacy: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process, experience, users needs,  t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raining and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barriers of library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professionals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479612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MOMENA KHATUN</a:t>
            </a:r>
          </a:p>
          <a:p>
            <a:r>
              <a:rPr lang="en-US" sz="2000" b="1" dirty="0" err="1" smtClean="0">
                <a:solidFill>
                  <a:schemeClr val="tx1"/>
                </a:solidFill>
              </a:rPr>
              <a:t>Vrijwilliger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Department </a:t>
            </a:r>
            <a:r>
              <a:rPr lang="en-US" sz="2000" b="1" dirty="0">
                <a:solidFill>
                  <a:schemeClr val="tx1"/>
                </a:solidFill>
              </a:rPr>
              <a:t>of </a:t>
            </a:r>
            <a:r>
              <a:rPr lang="en-US" sz="2000" b="1" dirty="0" smtClean="0">
                <a:solidFill>
                  <a:schemeClr val="tx1"/>
                </a:solidFill>
              </a:rPr>
              <a:t>Information Management</a:t>
            </a:r>
          </a:p>
          <a:p>
            <a:r>
              <a:rPr lang="en-GB" sz="2000" b="1" dirty="0" err="1" smtClean="0">
                <a:solidFill>
                  <a:schemeClr val="tx1"/>
                </a:solidFill>
              </a:rPr>
              <a:t>FelixArchief</a:t>
            </a:r>
            <a:r>
              <a:rPr lang="en-GB" sz="2000" b="1" dirty="0" smtClean="0">
                <a:solidFill>
                  <a:schemeClr val="tx1"/>
                </a:solidFill>
              </a:rPr>
              <a:t>, </a:t>
            </a:r>
            <a:r>
              <a:rPr lang="en-GB" sz="2000" b="1" dirty="0">
                <a:solidFill>
                  <a:schemeClr val="tx1"/>
                </a:solidFill>
              </a:rPr>
              <a:t>Antwerp</a:t>
            </a:r>
          </a:p>
          <a:p>
            <a:r>
              <a:rPr lang="en-GB" sz="2000" b="1" dirty="0">
                <a:solidFill>
                  <a:schemeClr val="tx1"/>
                </a:solidFill>
              </a:rPr>
              <a:t>E-mail: </a:t>
            </a:r>
            <a:r>
              <a:rPr lang="en-GB" sz="2000" b="1" dirty="0" smtClean="0">
                <a:solidFill>
                  <a:schemeClr val="tx1"/>
                </a:solidFill>
                <a:hlinkClick r:id="rId2"/>
              </a:rPr>
              <a:t>momenakhatun@gmail.com</a:t>
            </a:r>
            <a:endParaRPr lang="en-GB" sz="2000" b="1" dirty="0" smtClean="0">
              <a:solidFill>
                <a:schemeClr val="tx1"/>
              </a:solidFill>
            </a:endParaRPr>
          </a:p>
          <a:p>
            <a:r>
              <a:rPr lang="en-GB" sz="2000" b="1" dirty="0" smtClean="0">
                <a:solidFill>
                  <a:schemeClr val="tx1"/>
                </a:solidFill>
              </a:rPr>
              <a:t>10 December 2014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2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66800"/>
            <a:ext cx="7696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Helvetica" pitchFamily="34" charset="0"/>
              </a:rPr>
              <a:t>Learning </a:t>
            </a:r>
            <a:r>
              <a:rPr lang="en-US" sz="2800" dirty="0">
                <a:latin typeface="Helvetica" pitchFamily="34" charset="0"/>
              </a:rPr>
              <a:t>process </a:t>
            </a:r>
            <a:endParaRPr lang="en-US" sz="2800" dirty="0" smtClean="0"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Helvetica" pitchFamily="34" charset="0"/>
              </a:rPr>
              <a:t>Learning experience </a:t>
            </a:r>
            <a:endParaRPr lang="en-US" sz="2800" dirty="0" smtClean="0"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Helvetica" pitchFamily="34" charset="0"/>
              </a:rPr>
              <a:t>Effective learning </a:t>
            </a:r>
            <a:endParaRPr lang="en-US" sz="2800" dirty="0" smtClean="0"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Helvetica" pitchFamily="34" charset="0"/>
              </a:rPr>
              <a:t>Users</a:t>
            </a:r>
            <a:r>
              <a:rPr lang="en-US" sz="2800" dirty="0">
                <a:latin typeface="Helvetica" pitchFamily="34" charset="0"/>
              </a:rPr>
              <a:t>’ information need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Helvetica" pitchFamily="34" charset="0"/>
              </a:rPr>
              <a:t>Experience </a:t>
            </a:r>
            <a:r>
              <a:rPr lang="en-US" sz="2800" dirty="0">
                <a:latin typeface="Helvetica" pitchFamily="34" charset="0"/>
              </a:rPr>
              <a:t>with </a:t>
            </a:r>
            <a:r>
              <a:rPr lang="en-US" sz="2800" dirty="0" smtClean="0">
                <a:latin typeface="Helvetica" pitchFamily="34" charset="0"/>
              </a:rPr>
              <a:t>the users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Helvetica" pitchFamily="34" charset="0"/>
              </a:rPr>
              <a:t>Trainings </a:t>
            </a:r>
            <a:r>
              <a:rPr lang="en-US" sz="2800" dirty="0" smtClean="0">
                <a:latin typeface="Helvetica" pitchFamily="34" charset="0"/>
              </a:rPr>
              <a:t>for users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Helvetica" pitchFamily="34" charset="0"/>
              </a:rPr>
              <a:t>Practical barriers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52400"/>
            <a:ext cx="804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elvetica" panose="020B0604020202030204" pitchFamily="34" charset="0"/>
              </a:rPr>
              <a:t>Social Aspects of Information Literacy </a:t>
            </a:r>
            <a:endParaRPr lang="en-US" sz="3200" b="1" dirty="0">
              <a:latin typeface="Helvetica" panose="020B0604020202030204" pitchFamily="34" charset="0"/>
            </a:endParaRPr>
          </a:p>
        </p:txBody>
      </p:sp>
      <p:pic>
        <p:nvPicPr>
          <p:cNvPr id="1026" name="Picture 2" descr="C:\Users\AJakariaRahman\Desktop\Momena pic for presentation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598" y="914400"/>
            <a:ext cx="3552825" cy="513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96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326952"/>
            <a:ext cx="89154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Helvetica" pitchFamily="34" charset="0"/>
              </a:rPr>
              <a:t>Self-learning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Helvetica" pitchFamily="34" charset="0"/>
              </a:rPr>
              <a:t>Learning </a:t>
            </a:r>
            <a:r>
              <a:rPr lang="en-US" sz="2800" b="1" dirty="0">
                <a:latin typeface="Helvetica" pitchFamily="34" charset="0"/>
              </a:rPr>
              <a:t>by doing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Helvetica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Helvetica" pitchFamily="34" charset="0"/>
              </a:rPr>
              <a:t>Sharing knowledge</a:t>
            </a:r>
            <a:endParaRPr lang="en-US" sz="2800" b="1" dirty="0"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Helvetica" pitchFamily="34" charset="0"/>
              </a:rPr>
              <a:t>Participate in Trainings</a:t>
            </a:r>
            <a:endParaRPr lang="en-US" b="1" dirty="0" smtClean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95300" y="198438"/>
            <a:ext cx="8229600" cy="9445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latin typeface="Helvetica" pitchFamily="34" charset="0"/>
              </a:rPr>
              <a:t>Learning process</a:t>
            </a:r>
            <a:endParaRPr lang="en-US" sz="3200" b="1" dirty="0">
              <a:latin typeface="Helvetica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267200" y="2667000"/>
            <a:ext cx="4305300" cy="114300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i="1" dirty="0">
                <a:solidFill>
                  <a:schemeClr val="tx1"/>
                </a:solidFill>
                <a:latin typeface="Helvetica" pitchFamily="34" charset="0"/>
              </a:rPr>
              <a:t>I take initiative and try to find out things and doing things, try by myself instead of waiting for someone to do it.</a:t>
            </a:r>
            <a:endParaRPr lang="en-US" sz="2000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981450" y="2590800"/>
            <a:ext cx="4724400" cy="1295400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i="1" dirty="0">
                <a:solidFill>
                  <a:schemeClr val="tx1"/>
                </a:solidFill>
                <a:latin typeface="Helvetica" pitchFamily="34" charset="0"/>
              </a:rPr>
              <a:t>We try to learn </a:t>
            </a:r>
            <a:r>
              <a:rPr lang="en-GB" sz="2000" i="1" dirty="0" smtClean="0">
                <a:solidFill>
                  <a:schemeClr val="tx1"/>
                </a:solidFill>
                <a:latin typeface="Helvetica" pitchFamily="34" charset="0"/>
              </a:rPr>
              <a:t>how </a:t>
            </a:r>
            <a:r>
              <a:rPr lang="en-GB" sz="2000" i="1" dirty="0">
                <a:solidFill>
                  <a:schemeClr val="tx1"/>
                </a:solidFill>
                <a:latin typeface="Helvetica" pitchFamily="34" charset="0"/>
              </a:rPr>
              <a:t>to use </a:t>
            </a:r>
            <a:r>
              <a:rPr lang="en-GB" sz="2000" i="1" dirty="0" smtClean="0">
                <a:solidFill>
                  <a:schemeClr val="tx1"/>
                </a:solidFill>
                <a:latin typeface="Helvetica" pitchFamily="34" charset="0"/>
              </a:rPr>
              <a:t>the databases </a:t>
            </a:r>
            <a:r>
              <a:rPr lang="en-GB" sz="2000" i="1" dirty="0">
                <a:solidFill>
                  <a:schemeClr val="tx1"/>
                </a:solidFill>
                <a:latin typeface="Helvetica" pitchFamily="34" charset="0"/>
              </a:rPr>
              <a:t>in our </a:t>
            </a:r>
            <a:r>
              <a:rPr lang="en-GB" sz="2000" i="1" dirty="0" smtClean="0">
                <a:solidFill>
                  <a:schemeClr val="tx1"/>
                </a:solidFill>
                <a:latin typeface="Helvetica" pitchFamily="34" charset="0"/>
              </a:rPr>
              <a:t>work… We learn it </a:t>
            </a:r>
            <a:r>
              <a:rPr lang="en-GB" sz="2000" i="1" dirty="0">
                <a:solidFill>
                  <a:schemeClr val="tx1"/>
                </a:solidFill>
                <a:latin typeface="Helvetica" pitchFamily="34" charset="0"/>
              </a:rPr>
              <a:t>along all the way. So, it is not like we sit down and today we are going to learn.</a:t>
            </a:r>
            <a:endParaRPr lang="en-US" sz="2000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3867150" y="2438400"/>
            <a:ext cx="4953000" cy="1600200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i="1" dirty="0" smtClean="0">
              <a:solidFill>
                <a:schemeClr val="tx1"/>
              </a:solidFill>
              <a:latin typeface="Helvetica" pitchFamily="34" charset="0"/>
            </a:endParaRPr>
          </a:p>
          <a:p>
            <a:r>
              <a:rPr lang="en-GB" sz="2000" i="1" dirty="0" smtClean="0">
                <a:solidFill>
                  <a:schemeClr val="tx1"/>
                </a:solidFill>
                <a:latin typeface="Helvetica" pitchFamily="34" charset="0"/>
              </a:rPr>
              <a:t>We </a:t>
            </a:r>
            <a:r>
              <a:rPr lang="en-GB" sz="2000" i="1" dirty="0">
                <a:solidFill>
                  <a:schemeClr val="tx1"/>
                </a:solidFill>
                <a:latin typeface="Helvetica" pitchFamily="34" charset="0"/>
              </a:rPr>
              <a:t>also use </a:t>
            </a:r>
            <a:r>
              <a:rPr lang="en-GB" sz="2000" i="1" dirty="0" smtClean="0">
                <a:solidFill>
                  <a:schemeClr val="tx1"/>
                </a:solidFill>
                <a:latin typeface="Helvetica" pitchFamily="34" charset="0"/>
              </a:rPr>
              <a:t>strategy </a:t>
            </a:r>
            <a:r>
              <a:rPr lang="en-GB" sz="2000" i="1" dirty="0">
                <a:solidFill>
                  <a:schemeClr val="tx1"/>
                </a:solidFill>
                <a:latin typeface="Helvetica" pitchFamily="34" charset="0"/>
              </a:rPr>
              <a:t>of helping each </a:t>
            </a:r>
            <a:r>
              <a:rPr lang="en-GB" sz="2000" i="1" dirty="0" smtClean="0">
                <a:solidFill>
                  <a:schemeClr val="tx1"/>
                </a:solidFill>
                <a:latin typeface="Helvetica" pitchFamily="34" charset="0"/>
              </a:rPr>
              <a:t>other…We </a:t>
            </a:r>
            <a:r>
              <a:rPr lang="en-GB" sz="2000" i="1" dirty="0">
                <a:solidFill>
                  <a:schemeClr val="tx1"/>
                </a:solidFill>
                <a:latin typeface="Helvetica" pitchFamily="34" charset="0"/>
              </a:rPr>
              <a:t>can learn a lot from colleague as well just talking to each other helping each other.</a:t>
            </a:r>
            <a:endParaRPr lang="en-US" sz="2000" dirty="0">
              <a:solidFill>
                <a:schemeClr val="tx1"/>
              </a:solidFill>
              <a:latin typeface="Helvetica" pitchFamily="34" charset="0"/>
            </a:endParaRP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352800" y="1143000"/>
            <a:ext cx="5638800" cy="428952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i="1" dirty="0">
                <a:solidFill>
                  <a:schemeClr val="tx1"/>
                </a:solidFill>
                <a:latin typeface="Helvetica" pitchFamily="34" charset="0"/>
              </a:rPr>
              <a:t>I have received training in the past, now using the </a:t>
            </a:r>
            <a:r>
              <a:rPr lang="en-GB" sz="2000" i="1" dirty="0" smtClean="0">
                <a:solidFill>
                  <a:schemeClr val="tx1"/>
                </a:solidFill>
                <a:latin typeface="Helvetica" pitchFamily="34" charset="0"/>
              </a:rPr>
              <a:t>internet </a:t>
            </a:r>
            <a:r>
              <a:rPr lang="en-GB" sz="2000" i="1" dirty="0">
                <a:solidFill>
                  <a:schemeClr val="tx1"/>
                </a:solidFill>
                <a:latin typeface="Helvetica" pitchFamily="34" charset="0"/>
              </a:rPr>
              <a:t>and </a:t>
            </a:r>
            <a:r>
              <a:rPr lang="en-GB" sz="2000" i="1" dirty="0" smtClean="0">
                <a:solidFill>
                  <a:schemeClr val="tx1"/>
                </a:solidFill>
                <a:latin typeface="Helvetica" pitchFamily="34" charset="0"/>
              </a:rPr>
              <a:t>different </a:t>
            </a:r>
            <a:r>
              <a:rPr lang="en-GB" sz="2000" i="1" dirty="0">
                <a:solidFill>
                  <a:schemeClr val="tx1"/>
                </a:solidFill>
                <a:latin typeface="Helvetica" pitchFamily="34" charset="0"/>
              </a:rPr>
              <a:t>database </a:t>
            </a:r>
            <a:r>
              <a:rPr lang="en-GB" sz="2000" i="1" dirty="0" smtClean="0">
                <a:solidFill>
                  <a:schemeClr val="tx1"/>
                </a:solidFill>
                <a:latin typeface="Helvetica" pitchFamily="34" charset="0"/>
              </a:rPr>
              <a:t>and </a:t>
            </a:r>
            <a:r>
              <a:rPr lang="en-GB" sz="2000" i="1" dirty="0">
                <a:solidFill>
                  <a:schemeClr val="tx1"/>
                </a:solidFill>
                <a:latin typeface="Helvetica" pitchFamily="34" charset="0"/>
              </a:rPr>
              <a:t>also </a:t>
            </a:r>
            <a:r>
              <a:rPr lang="en-GB" sz="2000" i="1" dirty="0" smtClean="0">
                <a:solidFill>
                  <a:schemeClr val="tx1"/>
                </a:solidFill>
                <a:latin typeface="Helvetica" pitchFamily="34" charset="0"/>
              </a:rPr>
              <a:t>teaching users to use database</a:t>
            </a:r>
            <a:r>
              <a:rPr lang="en-GB" i="1" dirty="0">
                <a:solidFill>
                  <a:schemeClr val="tx1"/>
                </a:solidFill>
                <a:latin typeface="Helvetica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09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20806" y="31845"/>
            <a:ext cx="8229600" cy="73015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latin typeface="Helvetica" pitchFamily="34" charset="0"/>
              </a:rPr>
              <a:t>Learning experience </a:t>
            </a:r>
            <a:endParaRPr lang="en-US" sz="3200" b="1" dirty="0">
              <a:latin typeface="Helvetic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594" y="990600"/>
            <a:ext cx="83456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Time consuming</a:t>
            </a:r>
          </a:p>
          <a:p>
            <a:endParaRPr lang="en-US" sz="2400" dirty="0">
              <a:latin typeface="Helvetica" pitchFamily="34" charset="0"/>
            </a:endParaRPr>
          </a:p>
          <a:p>
            <a:endParaRPr lang="en-US" sz="2400" dirty="0" smtClean="0">
              <a:latin typeface="Helvetica" pitchFamily="34" charset="0"/>
            </a:endParaRPr>
          </a:p>
          <a:p>
            <a:r>
              <a:rPr lang="en-US" sz="2400" b="1" dirty="0" smtClean="0">
                <a:latin typeface="Helvetica" pitchFamily="34" charset="0"/>
              </a:rPr>
              <a:t>Difficult</a:t>
            </a:r>
          </a:p>
          <a:p>
            <a:endParaRPr lang="en-US" sz="2400" dirty="0" smtClean="0">
              <a:latin typeface="Helvetica" pitchFamily="34" charset="0"/>
            </a:endParaRPr>
          </a:p>
          <a:p>
            <a:endParaRPr lang="en-US" sz="2400" dirty="0" smtClean="0">
              <a:latin typeface="Helvetica" pitchFamily="34" charset="0"/>
            </a:endParaRPr>
          </a:p>
          <a:p>
            <a:r>
              <a:rPr lang="en-US" sz="2400" b="1" dirty="0" smtClean="0">
                <a:latin typeface="Helvetica" pitchFamily="34" charset="0"/>
              </a:rPr>
              <a:t>Stressful</a:t>
            </a:r>
          </a:p>
          <a:p>
            <a:endParaRPr lang="en-US" sz="2400" dirty="0" smtClean="0">
              <a:latin typeface="Helvetica" pitchFamily="34" charset="0"/>
            </a:endParaRPr>
          </a:p>
          <a:p>
            <a:endParaRPr lang="en-US" sz="2400" dirty="0">
              <a:latin typeface="Helvetica" pitchFamily="34" charset="0"/>
            </a:endParaRPr>
          </a:p>
          <a:p>
            <a:endParaRPr lang="en-US" sz="2400" dirty="0" smtClean="0">
              <a:latin typeface="Helvetica" pitchFamily="34" charset="0"/>
            </a:endParaRPr>
          </a:p>
          <a:p>
            <a:r>
              <a:rPr lang="en-US" sz="2400" b="1" dirty="0" smtClean="0">
                <a:latin typeface="Helvetica" pitchFamily="34" charset="0"/>
              </a:rPr>
              <a:t>Easy, exciting </a:t>
            </a:r>
          </a:p>
          <a:p>
            <a:r>
              <a:rPr lang="en-US" sz="2400" b="1" dirty="0" smtClean="0">
                <a:latin typeface="Helvetica" pitchFamily="34" charset="0"/>
              </a:rPr>
              <a:t>and fun 	</a:t>
            </a:r>
          </a:p>
          <a:p>
            <a:endParaRPr lang="en-US" sz="2400" dirty="0">
              <a:latin typeface="Helvetica" pitchFamily="34" charset="0"/>
            </a:endParaRPr>
          </a:p>
          <a:p>
            <a:endParaRPr lang="en-US" sz="2400" dirty="0">
              <a:latin typeface="Helvetica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191000" y="2609170"/>
            <a:ext cx="3705225" cy="1012919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i="1" dirty="0">
                <a:solidFill>
                  <a:schemeClr val="tx1"/>
                </a:solidFill>
                <a:latin typeface="Helvetica" pitchFamily="34" charset="0"/>
              </a:rPr>
              <a:t>It is time consuming. I do not think I have enough time to learn all the things. </a:t>
            </a:r>
            <a:endParaRPr lang="en-US" sz="2000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295650" y="2573658"/>
            <a:ext cx="4782403" cy="1236342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i="1" dirty="0">
                <a:solidFill>
                  <a:schemeClr val="tx1"/>
                </a:solidFill>
                <a:latin typeface="Helvetica" pitchFamily="34" charset="0"/>
              </a:rPr>
              <a:t>Difficult, when we learn something new you also have to build on that information, we have to use it in practice a lot.</a:t>
            </a:r>
            <a:endParaRPr lang="en-US" sz="2000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124200" y="2429828"/>
            <a:ext cx="5181600" cy="1684971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i="1" dirty="0">
                <a:solidFill>
                  <a:schemeClr val="tx1"/>
                </a:solidFill>
                <a:latin typeface="Helvetica" pitchFamily="34" charset="0"/>
              </a:rPr>
              <a:t> It was stressful </a:t>
            </a:r>
            <a:r>
              <a:rPr lang="en-GB" sz="2000" i="1" dirty="0" smtClean="0">
                <a:solidFill>
                  <a:schemeClr val="tx1"/>
                </a:solidFill>
                <a:latin typeface="Helvetica" pitchFamily="34" charset="0"/>
              </a:rPr>
              <a:t>…we </a:t>
            </a:r>
            <a:r>
              <a:rPr lang="en-GB" sz="2000" i="1" dirty="0">
                <a:solidFill>
                  <a:schemeClr val="tx1"/>
                </a:solidFill>
                <a:latin typeface="Helvetica" pitchFamily="34" charset="0"/>
              </a:rPr>
              <a:t>were thrown into using the search engine and you want to provide a good service for the </a:t>
            </a:r>
            <a:r>
              <a:rPr lang="en-GB" sz="2000" i="1" dirty="0" smtClean="0">
                <a:solidFill>
                  <a:schemeClr val="tx1"/>
                </a:solidFill>
                <a:latin typeface="Helvetica" pitchFamily="34" charset="0"/>
              </a:rPr>
              <a:t>customers</a:t>
            </a:r>
            <a:endParaRPr lang="en-US" sz="2000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823878" y="1600200"/>
            <a:ext cx="5826528" cy="327660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i="1" dirty="0">
                <a:solidFill>
                  <a:schemeClr val="tx1"/>
                </a:solidFill>
                <a:latin typeface="Helvetica" pitchFamily="34" charset="0"/>
              </a:rPr>
              <a:t>It can be actually difficult, easy or time consuming altogether…mostly it is easy because we go step by </a:t>
            </a:r>
            <a:r>
              <a:rPr lang="en-GB" sz="2400" i="1" dirty="0" smtClean="0">
                <a:solidFill>
                  <a:schemeClr val="tx1"/>
                </a:solidFill>
                <a:latin typeface="Helvetica" pitchFamily="34" charset="0"/>
              </a:rPr>
              <a:t>step…</a:t>
            </a:r>
            <a:endParaRPr lang="en-US" sz="2400" dirty="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73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1845"/>
            <a:ext cx="8229600" cy="73015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latin typeface="Helvetica" pitchFamily="34" charset="0"/>
              </a:rPr>
              <a:t>Effective learning </a:t>
            </a:r>
            <a:endParaRPr lang="en-US" sz="3200" b="1" dirty="0">
              <a:latin typeface="Helvetic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143000"/>
            <a:ext cx="78073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Formal </a:t>
            </a:r>
            <a:r>
              <a:rPr lang="en-US" sz="2400" b="1" dirty="0">
                <a:latin typeface="Helvetica" pitchFamily="34" charset="0"/>
              </a:rPr>
              <a:t>course  and </a:t>
            </a:r>
            <a:endParaRPr lang="en-US" sz="2400" b="1" dirty="0" smtClean="0">
              <a:latin typeface="Helvetica" pitchFamily="34" charset="0"/>
            </a:endParaRPr>
          </a:p>
          <a:p>
            <a:r>
              <a:rPr lang="en-US" sz="2400" b="1" dirty="0" smtClean="0">
                <a:latin typeface="Helvetica" pitchFamily="34" charset="0"/>
              </a:rPr>
              <a:t>Practice</a:t>
            </a:r>
          </a:p>
          <a:p>
            <a:endParaRPr lang="en-US" sz="2400" b="1" dirty="0">
              <a:latin typeface="Helvetica" pitchFamily="34" charset="0"/>
            </a:endParaRPr>
          </a:p>
          <a:p>
            <a:endParaRPr lang="en-US" sz="2400" b="1" dirty="0" smtClean="0">
              <a:latin typeface="Helvetica" pitchFamily="34" charset="0"/>
            </a:endParaRPr>
          </a:p>
          <a:p>
            <a:endParaRPr lang="en-US" sz="2400" b="1" dirty="0" smtClean="0">
              <a:latin typeface="Helvetica" pitchFamily="34" charset="0"/>
            </a:endParaRPr>
          </a:p>
          <a:p>
            <a:r>
              <a:rPr lang="en-US" sz="2400" b="1" dirty="0" smtClean="0">
                <a:latin typeface="Helvetica" pitchFamily="34" charset="0"/>
              </a:rPr>
              <a:t>In-house </a:t>
            </a:r>
            <a:r>
              <a:rPr lang="en-US" sz="2400" b="1" dirty="0">
                <a:latin typeface="Helvetica" pitchFamily="34" charset="0"/>
              </a:rPr>
              <a:t>training </a:t>
            </a:r>
            <a:endParaRPr lang="en-US" sz="2400" b="1" dirty="0" smtClean="0">
              <a:latin typeface="Helvetica" pitchFamily="34" charset="0"/>
            </a:endParaRPr>
          </a:p>
          <a:p>
            <a:endParaRPr lang="en-US" sz="2400" b="1" dirty="0">
              <a:latin typeface="Helvetica" pitchFamily="34" charset="0"/>
            </a:endParaRPr>
          </a:p>
          <a:p>
            <a:endParaRPr lang="en-US" sz="2400" b="1" dirty="0" smtClean="0">
              <a:latin typeface="Helvetica" pitchFamily="34" charset="0"/>
            </a:endParaRPr>
          </a:p>
          <a:p>
            <a:endParaRPr lang="en-US" sz="2400" b="1" dirty="0" smtClean="0">
              <a:latin typeface="Helvetica" pitchFamily="34" charset="0"/>
            </a:endParaRPr>
          </a:p>
          <a:p>
            <a:endParaRPr lang="en-US" sz="2400" b="1" dirty="0">
              <a:latin typeface="Helvetica" pitchFamily="34" charset="0"/>
            </a:endParaRPr>
          </a:p>
          <a:p>
            <a:r>
              <a:rPr lang="en-US" sz="2400" b="1" dirty="0">
                <a:latin typeface="Helvetica" pitchFamily="34" charset="0"/>
              </a:rPr>
              <a:t>Helping each other</a:t>
            </a:r>
          </a:p>
          <a:p>
            <a:endParaRPr lang="en-US" sz="2400" b="1" dirty="0">
              <a:latin typeface="Helvetica" pitchFamily="34" charset="0"/>
            </a:endParaRPr>
          </a:p>
          <a:p>
            <a:pPr lvl="0"/>
            <a:endParaRPr lang="en-US" sz="2400" b="1" dirty="0">
              <a:latin typeface="Helvetica" pitchFamily="34" charset="0"/>
            </a:endParaRPr>
          </a:p>
          <a:p>
            <a:endParaRPr lang="en-US" sz="2400" b="1" dirty="0">
              <a:latin typeface="Helvetica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962400" y="2209800"/>
            <a:ext cx="4648200" cy="160020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000" i="1" dirty="0">
                <a:solidFill>
                  <a:schemeClr val="tx1"/>
                </a:solidFill>
                <a:latin typeface="Helvetica" pitchFamily="34" charset="0"/>
              </a:rPr>
              <a:t>It should be formal training because … there are probably fields that I do not know and there should have someone to introduce to me</a:t>
            </a:r>
            <a:r>
              <a:rPr lang="en-GB" i="1" dirty="0">
                <a:latin typeface="Helvetica" pitchFamily="34" charset="0"/>
              </a:rPr>
              <a:t>.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3505200" y="1676400"/>
            <a:ext cx="5486400" cy="266700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800" i="1" dirty="0">
                <a:solidFill>
                  <a:schemeClr val="tx1"/>
                </a:solidFill>
                <a:latin typeface="Helvetica" pitchFamily="34" charset="0"/>
              </a:rPr>
              <a:t>Taking that information and learning and teaching others here at the branch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429000" y="1447800"/>
            <a:ext cx="5562600" cy="2924174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800" i="1" dirty="0">
                <a:solidFill>
                  <a:schemeClr val="tx1"/>
                </a:solidFill>
                <a:latin typeface="Helvetica" pitchFamily="34" charset="0"/>
              </a:rPr>
              <a:t>To be able to help the staff each other on daily basis is may be the most effective way as a lot of very specific things happens every day… </a:t>
            </a:r>
            <a:endParaRPr lang="en-US" sz="2800" dirty="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93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914400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Helvetica" pitchFamily="34" charset="0"/>
              </a:rPr>
              <a:t>General information need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	Query </a:t>
            </a:r>
            <a:r>
              <a:rPr lang="en-US" sz="2400" dirty="0">
                <a:latin typeface="Helvetica" pitchFamily="34" charset="0"/>
              </a:rPr>
              <a:t>about particular government </a:t>
            </a:r>
            <a:r>
              <a:rPr lang="en-US" sz="2400" dirty="0" smtClean="0">
                <a:latin typeface="Helvetica" pitchFamily="34" charset="0"/>
              </a:rPr>
              <a:t>laws </a:t>
            </a:r>
            <a:endParaRPr lang="en-US" sz="2400" dirty="0"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	Stamps </a:t>
            </a:r>
            <a:r>
              <a:rPr lang="en-US" sz="2400" dirty="0">
                <a:latin typeface="Helvetica" pitchFamily="34" charset="0"/>
              </a:rPr>
              <a:t>on paper for </a:t>
            </a:r>
            <a:r>
              <a:rPr lang="en-US" sz="2400" dirty="0" smtClean="0">
                <a:latin typeface="Helvetica" pitchFamily="34" charset="0"/>
              </a:rPr>
              <a:t>notarization </a:t>
            </a:r>
            <a:endParaRPr lang="en-US" sz="2400" dirty="0"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	How </a:t>
            </a:r>
            <a:r>
              <a:rPr lang="en-US" sz="2400" dirty="0">
                <a:latin typeface="Helvetica" pitchFamily="34" charset="0"/>
              </a:rPr>
              <a:t>to book a hotels, </a:t>
            </a:r>
            <a:r>
              <a:rPr lang="en-US" sz="2400" dirty="0" smtClean="0">
                <a:latin typeface="Helvetica" pitchFamily="34" charset="0"/>
              </a:rPr>
              <a:t>tickets </a:t>
            </a:r>
            <a:endParaRPr lang="en-US" sz="2400" dirty="0"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	How </a:t>
            </a:r>
            <a:r>
              <a:rPr lang="en-US" sz="2400" dirty="0">
                <a:latin typeface="Helvetica" pitchFamily="34" charset="0"/>
              </a:rPr>
              <a:t>to fill a job </a:t>
            </a:r>
            <a:r>
              <a:rPr lang="en-US" sz="2400" dirty="0" smtClean="0">
                <a:latin typeface="Helvetica" pitchFamily="34" charset="0"/>
              </a:rPr>
              <a:t>applications</a:t>
            </a:r>
            <a:endParaRPr lang="en-US" sz="2400" dirty="0"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	Filling </a:t>
            </a:r>
            <a:r>
              <a:rPr lang="en-US" sz="2400" dirty="0">
                <a:latin typeface="Helvetica" pitchFamily="34" charset="0"/>
              </a:rPr>
              <a:t>up visa </a:t>
            </a:r>
            <a:r>
              <a:rPr lang="en-US" sz="2400" dirty="0" smtClean="0">
                <a:latin typeface="Helvetica" pitchFamily="34" charset="0"/>
              </a:rPr>
              <a:t>forms </a:t>
            </a:r>
            <a:endParaRPr lang="en-US" sz="2400" dirty="0"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	Reading </a:t>
            </a:r>
            <a:r>
              <a:rPr lang="en-US" sz="2400" dirty="0">
                <a:latin typeface="Helvetica" pitchFamily="34" charset="0"/>
              </a:rPr>
              <a:t>online </a:t>
            </a:r>
            <a:r>
              <a:rPr lang="en-US" sz="2400" dirty="0" smtClean="0">
                <a:latin typeface="Helvetica" pitchFamily="34" charset="0"/>
              </a:rPr>
              <a:t>newspaper</a:t>
            </a:r>
            <a:endParaRPr lang="en-US" sz="2400" dirty="0"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	Internet banking &amp; Bill </a:t>
            </a:r>
            <a:r>
              <a:rPr lang="en-US" sz="2400" dirty="0">
                <a:latin typeface="Helvetica" pitchFamily="34" charset="0"/>
              </a:rPr>
              <a:t>payment </a:t>
            </a:r>
            <a:r>
              <a:rPr lang="en-US" sz="2400" dirty="0" smtClean="0">
                <a:latin typeface="Helvetica" pitchFamily="34" charset="0"/>
              </a:rPr>
              <a:t/>
            </a:r>
            <a:br>
              <a:rPr lang="en-US" sz="2400" dirty="0" smtClean="0">
                <a:latin typeface="Helvetica" pitchFamily="34" charset="0"/>
              </a:rPr>
            </a:br>
            <a:r>
              <a:rPr lang="en-US" sz="2400" dirty="0" smtClean="0">
                <a:latin typeface="Helvetica" pitchFamily="34" charset="0"/>
              </a:rPr>
              <a:t>	Searching for accommodation</a:t>
            </a:r>
            <a:endParaRPr lang="en-US" sz="2400" dirty="0"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	Tax </a:t>
            </a:r>
            <a:r>
              <a:rPr lang="en-US" sz="2400" dirty="0">
                <a:latin typeface="Helvetica" pitchFamily="34" charset="0"/>
              </a:rPr>
              <a:t>file </a:t>
            </a:r>
            <a:r>
              <a:rPr lang="en-US" sz="2400" dirty="0" smtClean="0">
                <a:latin typeface="Helvetica" pitchFamily="34" charset="0"/>
              </a:rPr>
              <a:t>submission</a:t>
            </a:r>
            <a:endParaRPr lang="en-US" sz="2400" dirty="0">
              <a:latin typeface="Helvetica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5355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Helvetica" pitchFamily="34" charset="0"/>
              </a:rPr>
              <a:t>Users’ information </a:t>
            </a:r>
            <a:r>
              <a:rPr lang="en-US" sz="3200" b="1" dirty="0" smtClean="0">
                <a:latin typeface="Helvetica" pitchFamily="34" charset="0"/>
              </a:rPr>
              <a:t>need</a:t>
            </a:r>
            <a:endParaRPr lang="en-US" sz="3200" b="1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1" name="Picture 3" descr="C:\Users\AJakariaRahman\Desktop\Momena pic for presentation\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133600"/>
            <a:ext cx="352425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24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86436"/>
            <a:ext cx="8229600" cy="75176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Helvetica" pitchFamily="34" charset="0"/>
              </a:rPr>
              <a:t>Users’ information </a:t>
            </a:r>
            <a:r>
              <a:rPr lang="en-US" sz="3200" b="1" dirty="0">
                <a:latin typeface="Helvetica" pitchFamily="34" charset="0"/>
              </a:rPr>
              <a:t>need (contd.)</a:t>
            </a:r>
          </a:p>
        </p:txBody>
      </p:sp>
      <p:sp>
        <p:nvSpPr>
          <p:cNvPr id="3" name="Rectangle 2"/>
          <p:cNvSpPr/>
          <p:nvPr/>
        </p:nvSpPr>
        <p:spPr>
          <a:xfrm>
            <a:off x="401471" y="838201"/>
            <a:ext cx="82091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Helvetica" pitchFamily="34" charset="0"/>
              </a:rPr>
              <a:t>Academic information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    Topic for course project or research</a:t>
            </a:r>
            <a:br>
              <a:rPr lang="en-US" sz="2400" dirty="0" smtClean="0">
                <a:latin typeface="Helvetica" pitchFamily="34" charset="0"/>
              </a:rPr>
            </a:br>
            <a:r>
              <a:rPr lang="en-US" sz="2400" b="1" dirty="0" smtClean="0">
                <a:latin typeface="Helvetica" pitchFamily="34" charset="0"/>
              </a:rPr>
              <a:t>Searching information </a:t>
            </a:r>
            <a:endParaRPr lang="en-US" sz="2400" b="1" dirty="0">
              <a:latin typeface="Helvetica" pitchFamily="34" charset="0"/>
            </a:endParaRPr>
          </a:p>
          <a:p>
            <a:pPr marL="0" lvl="2"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    Where </a:t>
            </a:r>
            <a:r>
              <a:rPr lang="en-US" sz="2400" dirty="0">
                <a:latin typeface="Helvetica" pitchFamily="34" charset="0"/>
              </a:rPr>
              <a:t>to </a:t>
            </a:r>
            <a:r>
              <a:rPr lang="en-US" sz="2400" dirty="0" smtClean="0">
                <a:latin typeface="Helvetica" pitchFamily="34" charset="0"/>
              </a:rPr>
              <a:t>search </a:t>
            </a:r>
            <a:endParaRPr lang="en-US" sz="2400" dirty="0"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    Proper wording  </a:t>
            </a:r>
            <a:endParaRPr lang="en-US" sz="2400" dirty="0"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    Google or google scholar or data </a:t>
            </a:r>
            <a:r>
              <a:rPr lang="en-US" sz="2400" dirty="0">
                <a:latin typeface="Helvetica" pitchFamily="34" charset="0"/>
              </a:rPr>
              <a:t>base </a:t>
            </a:r>
            <a:endParaRPr lang="en-US" sz="2400" dirty="0" smtClean="0"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Helvetica" pitchFamily="34" charset="0"/>
              </a:rPr>
              <a:t>Critically evaluate information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     Authenticity of Information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     Which information sources should be used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	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074" name="Picture 2" descr="C:\Users\AJakariaRahman\Desktop\Momena pic for presentation\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8" t="3783" r="3035" b="12994"/>
          <a:stretch/>
        </p:blipFill>
        <p:spPr bwMode="auto">
          <a:xfrm>
            <a:off x="5935806" y="914400"/>
            <a:ext cx="3208194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49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857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Helvetica" pitchFamily="34" charset="0"/>
              </a:rPr>
              <a:t>Users’ information need (contd.)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06680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Helvetica" pitchFamily="34" charset="0"/>
              </a:rPr>
              <a:t>Synthesize the </a:t>
            </a:r>
            <a:r>
              <a:rPr lang="en-US" sz="2400" b="1" dirty="0" smtClean="0">
                <a:latin typeface="Helvetica" pitchFamily="34" charset="0"/>
              </a:rPr>
              <a:t>information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    Use </a:t>
            </a:r>
            <a:r>
              <a:rPr lang="en-US" sz="2400" dirty="0">
                <a:latin typeface="Helvetica" pitchFamily="34" charset="0"/>
              </a:rPr>
              <a:t>the </a:t>
            </a:r>
            <a:r>
              <a:rPr lang="en-US" sz="2400" dirty="0" smtClean="0">
                <a:latin typeface="Helvetica" pitchFamily="34" charset="0"/>
              </a:rPr>
              <a:t>information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    Create </a:t>
            </a:r>
            <a:r>
              <a:rPr lang="en-US" sz="2400" dirty="0">
                <a:latin typeface="Helvetica" pitchFamily="34" charset="0"/>
              </a:rPr>
              <a:t>new knowledge</a:t>
            </a:r>
            <a:endParaRPr lang="en-US" sz="2400" dirty="0" smtClean="0"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Helvetica" pitchFamily="34" charset="0"/>
              </a:rPr>
              <a:t>Ethical </a:t>
            </a:r>
            <a:r>
              <a:rPr lang="en-US" sz="2400" b="1" dirty="0">
                <a:latin typeface="Helvetica" pitchFamily="34" charset="0"/>
              </a:rPr>
              <a:t>use of </a:t>
            </a:r>
            <a:r>
              <a:rPr lang="en-US" sz="2400" b="1" dirty="0" smtClean="0">
                <a:latin typeface="Helvetica" pitchFamily="34" charset="0"/>
              </a:rPr>
              <a:t>information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    Need </a:t>
            </a:r>
            <a:r>
              <a:rPr lang="en-US" sz="2400" dirty="0">
                <a:latin typeface="Helvetica" pitchFamily="34" charset="0"/>
              </a:rPr>
              <a:t>for prior </a:t>
            </a:r>
            <a:r>
              <a:rPr lang="en-US" sz="2400" dirty="0" smtClean="0">
                <a:latin typeface="Helvetica" pitchFamily="34" charset="0"/>
              </a:rPr>
              <a:t>permission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   Citation</a:t>
            </a:r>
            <a:endParaRPr lang="en-US" sz="2400" dirty="0"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Helvetica" pitchFamily="34" charset="0"/>
              </a:rPr>
              <a:t>Where to publish </a:t>
            </a:r>
            <a:endParaRPr lang="en-US" sz="2400" b="1" dirty="0" smtClean="0"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    Journal evaluation</a:t>
            </a:r>
            <a:endParaRPr lang="en-US" sz="2400" dirty="0">
              <a:latin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146" name="Picture 2" descr="C:\Users\AJakariaRahman\Desktop\Momena pic for presentation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455459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64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197"/>
            <a:ext cx="8229600" cy="74380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Helvetica" pitchFamily="34" charset="0"/>
              </a:rPr>
              <a:t>Experience with users</a:t>
            </a:r>
            <a:endParaRPr lang="en-US" sz="3200" dirty="0">
              <a:latin typeface="Helvetic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8532" y="747817"/>
            <a:ext cx="838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b="1" dirty="0">
                <a:latin typeface="Helvetica" pitchFamily="34" charset="0"/>
              </a:rPr>
              <a:t>Different level of </a:t>
            </a:r>
            <a:r>
              <a:rPr lang="en-US" sz="2000" b="1" dirty="0" smtClean="0">
                <a:latin typeface="Helvetica" pitchFamily="34" charset="0"/>
              </a:rPr>
              <a:t>request</a:t>
            </a:r>
          </a:p>
          <a:p>
            <a:pPr lvl="0">
              <a:lnSpc>
                <a:spcPct val="150000"/>
              </a:lnSpc>
            </a:pPr>
            <a:r>
              <a:rPr lang="en-US" sz="2000" dirty="0" smtClean="0">
                <a:latin typeface="Helvetica" pitchFamily="34" charset="0"/>
              </a:rPr>
              <a:t>    Different users group </a:t>
            </a: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(Layman to Researcher)</a:t>
            </a:r>
          </a:p>
          <a:p>
            <a:pPr lvl="0">
              <a:lnSpc>
                <a:spcPct val="150000"/>
              </a:lnSpc>
            </a:pPr>
            <a:r>
              <a:rPr lang="en-US" sz="2000" dirty="0" smtClean="0">
                <a:latin typeface="Helvetica" pitchFamily="34" charset="0"/>
              </a:rPr>
              <a:t>    Users’ need</a:t>
            </a:r>
            <a:br>
              <a:rPr lang="en-US" sz="2000" dirty="0" smtClean="0">
                <a:latin typeface="Helvetica" pitchFamily="34" charset="0"/>
              </a:rPr>
            </a:br>
            <a:r>
              <a:rPr lang="en-US" sz="2000" b="1" dirty="0" smtClean="0">
                <a:latin typeface="Helvetica" pitchFamily="34" charset="0"/>
              </a:rPr>
              <a:t>Users</a:t>
            </a:r>
            <a:r>
              <a:rPr lang="en-US" sz="2000" b="1" dirty="0">
                <a:latin typeface="Helvetica" pitchFamily="34" charset="0"/>
              </a:rPr>
              <a:t>’ </a:t>
            </a:r>
            <a:r>
              <a:rPr lang="en-US" sz="2000" b="1" dirty="0" smtClean="0">
                <a:latin typeface="Helvetica" pitchFamily="34" charset="0"/>
              </a:rPr>
              <a:t>competency level</a:t>
            </a:r>
            <a:r>
              <a:rPr lang="en-US" sz="2000" dirty="0" smtClean="0">
                <a:latin typeface="Helvetica" pitchFamily="34" charset="0"/>
              </a:rPr>
              <a:t/>
            </a:r>
            <a:br>
              <a:rPr lang="en-US" sz="2000" dirty="0" smtClean="0">
                <a:latin typeface="Helvetica" pitchFamily="34" charset="0"/>
              </a:rPr>
            </a:br>
            <a:r>
              <a:rPr lang="en-US" sz="2000" dirty="0" smtClean="0">
                <a:latin typeface="Helvetica" pitchFamily="34" charset="0"/>
              </a:rPr>
              <a:t>    Users’ </a:t>
            </a:r>
            <a:r>
              <a:rPr lang="en-US" sz="2000" dirty="0">
                <a:latin typeface="Helvetica" pitchFamily="34" charset="0"/>
              </a:rPr>
              <a:t>social and </a:t>
            </a:r>
            <a:r>
              <a:rPr lang="en-US" sz="2000" dirty="0" smtClean="0">
                <a:latin typeface="Helvetica" pitchFamily="34" charset="0"/>
              </a:rPr>
              <a:t>educational background</a:t>
            </a:r>
            <a:br>
              <a:rPr lang="en-US" sz="2000" dirty="0" smtClean="0">
                <a:latin typeface="Helvetica" pitchFamily="34" charset="0"/>
              </a:rPr>
            </a:br>
            <a:r>
              <a:rPr lang="en-US" sz="2000" dirty="0" smtClean="0">
                <a:latin typeface="Helvetica" pitchFamily="34" charset="0"/>
              </a:rPr>
              <a:t>    Exposure to technology</a:t>
            </a:r>
            <a:br>
              <a:rPr lang="en-US" sz="2000" dirty="0" smtClean="0">
                <a:latin typeface="Helvetica" pitchFamily="34" charset="0"/>
              </a:rPr>
            </a:br>
            <a:r>
              <a:rPr lang="en-US" sz="2000" dirty="0" smtClean="0">
                <a:latin typeface="Helvetica" pitchFamily="34" charset="0"/>
              </a:rPr>
              <a:t>   Users age (generation X &amp; Y)</a:t>
            </a:r>
            <a:endParaRPr lang="en-US" sz="2000" dirty="0">
              <a:latin typeface="Helvetica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000" b="1" dirty="0" smtClean="0">
                <a:latin typeface="Helvetica" pitchFamily="34" charset="0"/>
              </a:rPr>
              <a:t>Training for users</a:t>
            </a:r>
            <a:r>
              <a:rPr lang="en-US" sz="2000" dirty="0" smtClean="0">
                <a:latin typeface="Helvetica" pitchFamily="34" charset="0"/>
              </a:rPr>
              <a:t/>
            </a:r>
            <a:br>
              <a:rPr lang="en-US" sz="2000" dirty="0" smtClean="0">
                <a:latin typeface="Helvetica" pitchFamily="34" charset="0"/>
              </a:rPr>
            </a:br>
            <a:r>
              <a:rPr lang="en-US" sz="2000" dirty="0" smtClean="0">
                <a:latin typeface="Helvetica" pitchFamily="34" charset="0"/>
              </a:rPr>
              <a:t>    One to one                     </a:t>
            </a:r>
            <a:br>
              <a:rPr lang="en-US" sz="2000" dirty="0" smtClean="0">
                <a:latin typeface="Helvetica" pitchFamily="34" charset="0"/>
              </a:rPr>
            </a:br>
            <a:r>
              <a:rPr lang="en-US" sz="2000" dirty="0" smtClean="0">
                <a:latin typeface="Helvetica" pitchFamily="34" charset="0"/>
              </a:rPr>
              <a:t>    Group based </a:t>
            </a:r>
          </a:p>
          <a:p>
            <a:pPr lvl="0">
              <a:lnSpc>
                <a:spcPct val="150000"/>
              </a:lnSpc>
            </a:pPr>
            <a:r>
              <a:rPr lang="en-US" sz="2000" dirty="0" smtClean="0">
                <a:latin typeface="Helvetica" pitchFamily="34" charset="0"/>
              </a:rPr>
              <a:t>    Program </a:t>
            </a:r>
            <a:r>
              <a:rPr lang="en-US" sz="2000" dirty="0">
                <a:latin typeface="Helvetica" pitchFamily="34" charset="0"/>
              </a:rPr>
              <a:t>based                </a:t>
            </a:r>
            <a:endParaRPr lang="en-US" sz="2000" dirty="0" smtClean="0">
              <a:latin typeface="Helvetica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000" dirty="0" smtClean="0">
                <a:latin typeface="Helvetica" pitchFamily="34" charset="0"/>
              </a:rPr>
              <a:t>    Need based</a:t>
            </a:r>
            <a:endParaRPr lang="en-US" sz="2000" dirty="0">
              <a:latin typeface="Helvetic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122" name="Picture 2" descr="C:\Users\AJakariaRahman\Desktop\Momena pic for presentation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57155"/>
            <a:ext cx="3429000" cy="474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79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Helvetica" pitchFamily="34" charset="0"/>
              </a:rPr>
              <a:t>Trainings for users</a:t>
            </a:r>
            <a:endParaRPr lang="en-US" sz="3200" b="1" dirty="0">
              <a:latin typeface="Helvetic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779" y="1066800"/>
            <a:ext cx="8610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latin typeface="Helvetica" pitchFamily="34" charset="0"/>
              </a:rPr>
              <a:t>Searching strategy </a:t>
            </a:r>
            <a:endParaRPr lang="en-US" sz="2200" dirty="0"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Helvetica" pitchFamily="34" charset="0"/>
              </a:rPr>
              <a:t>E-resource discovery </a:t>
            </a:r>
            <a:br>
              <a:rPr lang="en-US" sz="2200" dirty="0" smtClean="0">
                <a:latin typeface="Helvetica" pitchFamily="34" charset="0"/>
              </a:rPr>
            </a:br>
            <a:r>
              <a:rPr lang="en-US" sz="2200" dirty="0" smtClean="0">
                <a:latin typeface="Helvetica" pitchFamily="34" charset="0"/>
              </a:rPr>
              <a:t>Database searching</a:t>
            </a:r>
            <a:endParaRPr lang="en-US" sz="2200" dirty="0"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Helvetica" pitchFamily="34" charset="0"/>
              </a:rPr>
              <a:t>Information source </a:t>
            </a:r>
            <a:r>
              <a:rPr lang="en-US" sz="2200" dirty="0">
                <a:latin typeface="Helvetica" pitchFamily="34" charset="0"/>
              </a:rPr>
              <a:t>criticism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Helvetica" pitchFamily="34" charset="0"/>
              </a:rPr>
              <a:t>Academic reading and </a:t>
            </a:r>
            <a:r>
              <a:rPr lang="en-US" sz="2200" dirty="0" smtClean="0">
                <a:latin typeface="Helvetica" pitchFamily="34" charset="0"/>
              </a:rPr>
              <a:t>writing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Helvetica" pitchFamily="34" charset="0"/>
              </a:rPr>
              <a:t>Reference manager   </a:t>
            </a:r>
            <a:br>
              <a:rPr lang="en-US" sz="2200" dirty="0" smtClean="0">
                <a:latin typeface="Helvetica" pitchFamily="34" charset="0"/>
              </a:rPr>
            </a:br>
            <a:r>
              <a:rPr lang="en-US" sz="2200" dirty="0" smtClean="0">
                <a:latin typeface="Helvetica" pitchFamily="34" charset="0"/>
              </a:rPr>
              <a:t>   	EndNote</a:t>
            </a:r>
            <a:r>
              <a:rPr lang="en-US" sz="2200" dirty="0">
                <a:latin typeface="Helvetica" pitchFamily="34" charset="0"/>
              </a:rPr>
              <a:t>, </a:t>
            </a:r>
            <a:r>
              <a:rPr lang="en-US" sz="2200" dirty="0" smtClean="0">
                <a:latin typeface="Helvetica" pitchFamily="34" charset="0"/>
              </a:rPr>
              <a:t/>
            </a:r>
            <a:br>
              <a:rPr lang="en-US" sz="2200" dirty="0" smtClean="0">
                <a:latin typeface="Helvetica" pitchFamily="34" charset="0"/>
              </a:rPr>
            </a:br>
            <a:r>
              <a:rPr lang="en-US" sz="2200" dirty="0" smtClean="0">
                <a:latin typeface="Helvetica" pitchFamily="34" charset="0"/>
              </a:rPr>
              <a:t>	</a:t>
            </a:r>
            <a:r>
              <a:rPr lang="en-US" sz="2200" dirty="0" err="1" smtClean="0">
                <a:latin typeface="Helvetica" pitchFamily="34" charset="0"/>
              </a:rPr>
              <a:t>Mendeley</a:t>
            </a:r>
            <a:r>
              <a:rPr lang="en-US" sz="2200" dirty="0" smtClean="0">
                <a:latin typeface="Helvetica" pitchFamily="34" charset="0"/>
              </a:rPr>
              <a:t/>
            </a:r>
            <a:br>
              <a:rPr lang="en-US" sz="2200" dirty="0" smtClean="0">
                <a:latin typeface="Helvetica" pitchFamily="34" charset="0"/>
              </a:rPr>
            </a:br>
            <a:r>
              <a:rPr lang="en-US" sz="2200" dirty="0" smtClean="0">
                <a:latin typeface="Helvetica" pitchFamily="34" charset="0"/>
              </a:rPr>
              <a:t>	</a:t>
            </a:r>
            <a:r>
              <a:rPr lang="en-US" sz="2200" dirty="0" err="1" smtClean="0">
                <a:latin typeface="Helvetica" pitchFamily="34" charset="0"/>
              </a:rPr>
              <a:t>Zetero</a:t>
            </a:r>
            <a:r>
              <a:rPr lang="en-US" sz="2200" dirty="0" smtClean="0">
                <a:latin typeface="Helvetica" pitchFamily="34" charset="0"/>
              </a:rPr>
              <a:t> etc. </a:t>
            </a:r>
            <a:endParaRPr lang="en-US" sz="2200" dirty="0"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Helvetica" pitchFamily="34" charset="0"/>
              </a:rPr>
              <a:t>Copyright, Plagiarism</a:t>
            </a:r>
            <a:endParaRPr lang="en-US" sz="2200" dirty="0">
              <a:latin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8" name="Picture 2" descr="C:\Users\AJakariaRahman\Desktop\Momena pic for presentation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4233125" cy="451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580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Helvetica" pitchFamily="34" charset="0"/>
              </a:rPr>
              <a:t>Practical barriers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7916059"/>
              </p:ext>
            </p:extLst>
          </p:nvPr>
        </p:nvGraphicFramePr>
        <p:xfrm>
          <a:off x="228600" y="838199"/>
          <a:ext cx="8686800" cy="55626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056469"/>
                <a:gridCol w="5630331"/>
              </a:tblGrid>
              <a:tr h="451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Barriers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Times New Roman"/>
                      </a:endParaRPr>
                    </a:p>
                  </a:txBody>
                  <a:tcPr marL="40734" marR="4073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Solutions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40734" marR="4073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6373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Organizational </a:t>
                      </a:r>
                      <a:r>
                        <a:rPr lang="en-US" sz="2200" b="1" kern="1200" dirty="0" smtClean="0"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barriers</a:t>
                      </a:r>
                      <a:r>
                        <a:rPr lang="en-US" sz="2200" dirty="0">
                          <a:effectLst/>
                          <a:latin typeface="Helvetica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40734" marR="40734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40734" marR="40734" marT="0" marB="0"/>
                </a:tc>
              </a:tr>
              <a:tr h="902950">
                <a:tc>
                  <a:txBody>
                    <a:bodyPr/>
                    <a:lstStyle/>
                    <a:p>
                      <a:pPr marL="180340" algn="l">
                        <a:spcAft>
                          <a:spcPts val="0"/>
                        </a:spcAft>
                      </a:pPr>
                      <a:r>
                        <a:rPr lang="en-US" sz="2200" kern="1200" dirty="0" smtClean="0">
                          <a:effectLst/>
                          <a:latin typeface="Helvetica" pitchFamily="34" charset="0"/>
                        </a:rPr>
                        <a:t>Budget </a:t>
                      </a:r>
                      <a:r>
                        <a:rPr lang="en-US" sz="2200" kern="1200" dirty="0">
                          <a:effectLst/>
                          <a:latin typeface="Helvetica" pitchFamily="34" charset="0"/>
                        </a:rPr>
                        <a:t>limitations </a:t>
                      </a:r>
                      <a:endParaRPr lang="en-US" sz="2200" dirty="0">
                        <a:effectLst/>
                        <a:latin typeface="Helvetica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Helvetica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Helvetica" pitchFamily="34" charset="0"/>
                        </a:rPr>
                        <a:t>Proper allocation of </a:t>
                      </a:r>
                      <a:r>
                        <a:rPr lang="en-US" sz="2200" dirty="0" smtClean="0">
                          <a:effectLst/>
                          <a:latin typeface="Helvetica" pitchFamily="34" charset="0"/>
                        </a:rPr>
                        <a:t>budget</a:t>
                      </a:r>
                      <a:endParaRPr lang="en-US" sz="2200" dirty="0"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40734" marR="40734" marT="0" marB="0"/>
                </a:tc>
              </a:tr>
              <a:tr h="902950">
                <a:tc>
                  <a:txBody>
                    <a:bodyPr/>
                    <a:lstStyle/>
                    <a:p>
                      <a:pPr marL="180340" algn="l">
                        <a:spcAft>
                          <a:spcPts val="0"/>
                        </a:spcAft>
                      </a:pPr>
                      <a:r>
                        <a:rPr lang="en-US" sz="2200" kern="1200" dirty="0" smtClean="0">
                          <a:effectLst/>
                          <a:latin typeface="Helvetica" pitchFamily="34" charset="0"/>
                        </a:rPr>
                        <a:t>Time </a:t>
                      </a:r>
                      <a:r>
                        <a:rPr lang="en-US" sz="2200" kern="1200" dirty="0">
                          <a:effectLst/>
                          <a:latin typeface="Helvetica" pitchFamily="34" charset="0"/>
                        </a:rPr>
                        <a:t>constraint </a:t>
                      </a:r>
                      <a:endParaRPr lang="en-US" sz="2200" dirty="0">
                        <a:effectLst/>
                        <a:latin typeface="Helvetica" pitchFamily="34" charset="0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Helvetica" pitchFamily="34" charset="0"/>
                        </a:rPr>
                        <a:t>In-house training, </a:t>
                      </a:r>
                      <a:r>
                        <a:rPr lang="en-US" sz="2200" dirty="0" smtClean="0">
                          <a:effectLst/>
                          <a:latin typeface="Helvetica" pitchFamily="34" charset="0"/>
                        </a:rPr>
                        <a:t>recruitment</a:t>
                      </a:r>
                      <a:r>
                        <a:rPr lang="en-US" sz="2200" baseline="0" dirty="0" smtClean="0">
                          <a:effectLst/>
                          <a:latin typeface="Helvetica" pitchFamily="34" charset="0"/>
                        </a:rPr>
                        <a:t> of </a:t>
                      </a:r>
                      <a:r>
                        <a:rPr lang="en-US" sz="2200" dirty="0" smtClean="0">
                          <a:effectLst/>
                          <a:latin typeface="Helvetica" pitchFamily="34" charset="0"/>
                        </a:rPr>
                        <a:t> efficient staff, Exclusive training department</a:t>
                      </a:r>
                      <a:endParaRPr lang="en-US" sz="2200" dirty="0"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40734" marR="40734" marT="0" marB="0"/>
                </a:tc>
              </a:tr>
              <a:tr h="1354426">
                <a:tc>
                  <a:txBody>
                    <a:bodyPr/>
                    <a:lstStyle/>
                    <a:p>
                      <a:pPr marL="180340" algn="l">
                        <a:spcAft>
                          <a:spcPts val="0"/>
                        </a:spcAft>
                      </a:pPr>
                      <a:r>
                        <a:rPr lang="en-US" sz="2200" kern="1200" dirty="0" smtClean="0">
                          <a:effectLst/>
                          <a:latin typeface="Helvetica" pitchFamily="34" charset="0"/>
                        </a:rPr>
                        <a:t>Limited </a:t>
                      </a:r>
                      <a:r>
                        <a:rPr lang="en-US" sz="2200" kern="1200" dirty="0">
                          <a:effectLst/>
                          <a:latin typeface="Helvetica" pitchFamily="34" charset="0"/>
                        </a:rPr>
                        <a:t>Infrastructure </a:t>
                      </a:r>
                      <a:endParaRPr lang="en-US" sz="2200" dirty="0">
                        <a:effectLst/>
                        <a:latin typeface="Helvetica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Helvetica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Helvetica" pitchFamily="34" charset="0"/>
                        </a:rPr>
                        <a:t>Increasing the number of access point, databases, and also service </a:t>
                      </a:r>
                      <a:r>
                        <a:rPr lang="en-US" sz="2200" dirty="0" smtClean="0">
                          <a:effectLst/>
                          <a:latin typeface="Helvetica" pitchFamily="34" charset="0"/>
                        </a:rPr>
                        <a:t>points; </a:t>
                      </a:r>
                      <a:r>
                        <a:rPr lang="en-US" sz="2200" dirty="0">
                          <a:effectLst/>
                          <a:latin typeface="Helvetica" pitchFamily="34" charset="0"/>
                        </a:rPr>
                        <a:t>Introducing online IL </a:t>
                      </a:r>
                      <a:r>
                        <a:rPr lang="en-US" sz="2200" dirty="0" smtClean="0">
                          <a:effectLst/>
                          <a:latin typeface="Helvetica" pitchFamily="34" charset="0"/>
                        </a:rPr>
                        <a:t>services</a:t>
                      </a:r>
                      <a:endParaRPr lang="en-US" sz="2200" dirty="0"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40734" marR="40734" marT="0" marB="0"/>
                </a:tc>
              </a:tr>
              <a:tr h="1354426">
                <a:tc>
                  <a:txBody>
                    <a:bodyPr/>
                    <a:lstStyle/>
                    <a:p>
                      <a:pPr marL="180340" algn="l">
                        <a:spcAft>
                          <a:spcPts val="0"/>
                        </a:spcAft>
                      </a:pPr>
                      <a:r>
                        <a:rPr lang="en-US" sz="2200" kern="1200" dirty="0" smtClean="0">
                          <a:effectLst/>
                          <a:latin typeface="Helvetica" pitchFamily="34" charset="0"/>
                        </a:rPr>
                        <a:t>Requirement</a:t>
                      </a:r>
                      <a:r>
                        <a:rPr lang="en-US" sz="2200" kern="1200" baseline="0" dirty="0" smtClean="0">
                          <a:effectLst/>
                          <a:latin typeface="Helvetica" pitchFamily="34" charset="0"/>
                        </a:rPr>
                        <a:t> of </a:t>
                      </a:r>
                      <a:r>
                        <a:rPr lang="en-US" sz="2200" kern="1200" dirty="0" smtClean="0">
                          <a:effectLst/>
                          <a:latin typeface="Helvetica" pitchFamily="34" charset="0"/>
                        </a:rPr>
                        <a:t>training</a:t>
                      </a:r>
                      <a:endParaRPr lang="en-US" sz="2200" dirty="0"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Helvetica" pitchFamily="34" charset="0"/>
                        </a:rPr>
                        <a:t>Need base training program, </a:t>
                      </a:r>
                      <a:r>
                        <a:rPr lang="en-US" sz="2200" dirty="0" smtClean="0">
                          <a:effectLst/>
                          <a:latin typeface="Helvetica" pitchFamily="34" charset="0"/>
                        </a:rPr>
                        <a:t>increase facilities </a:t>
                      </a:r>
                      <a:r>
                        <a:rPr lang="en-US" sz="2200" dirty="0">
                          <a:effectLst/>
                          <a:latin typeface="Helvetica" pitchFamily="34" charset="0"/>
                        </a:rPr>
                        <a:t>to practice after </a:t>
                      </a:r>
                      <a:r>
                        <a:rPr lang="en-US" sz="2200" dirty="0" smtClean="0">
                          <a:effectLst/>
                          <a:latin typeface="Helvetica" pitchFamily="34" charset="0"/>
                        </a:rPr>
                        <a:t>training  </a:t>
                      </a:r>
                      <a:endParaRPr lang="en-US" sz="2200" dirty="0"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40734" marR="40734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13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03111931"/>
              </p:ext>
            </p:extLst>
          </p:nvPr>
        </p:nvGraphicFramePr>
        <p:xfrm>
          <a:off x="0" y="813375"/>
          <a:ext cx="8610600" cy="573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533400" y="76200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Helvetica" pitchFamily="34" charset="0"/>
              </a:rPr>
              <a:t>What is Information literacy?</a:t>
            </a:r>
          </a:p>
        </p:txBody>
      </p:sp>
    </p:spTree>
    <p:extLst>
      <p:ext uri="{BB962C8B-B14F-4D97-AF65-F5344CB8AC3E}">
        <p14:creationId xmlns:p14="http://schemas.microsoft.com/office/powerpoint/2010/main" xmlns="" val="29535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Helvetica" pitchFamily="34" charset="0"/>
              </a:rPr>
              <a:t>Practical </a:t>
            </a:r>
            <a:r>
              <a:rPr lang="en-US" sz="3200" b="1" dirty="0" smtClean="0">
                <a:latin typeface="Helvetica" pitchFamily="34" charset="0"/>
              </a:rPr>
              <a:t>barriers </a:t>
            </a:r>
            <a:r>
              <a:rPr lang="en-US" sz="3200" b="1" dirty="0">
                <a:latin typeface="Helvetica" pitchFamily="34" charset="0"/>
              </a:rPr>
              <a:t>(Contd.)</a:t>
            </a:r>
            <a:endParaRPr lang="en-US" sz="3200" dirty="0">
              <a:latin typeface="Helvetic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2645075"/>
              </p:ext>
            </p:extLst>
          </p:nvPr>
        </p:nvGraphicFramePr>
        <p:xfrm>
          <a:off x="152400" y="914400"/>
          <a:ext cx="8763000" cy="502920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326694"/>
                <a:gridCol w="5436306"/>
              </a:tblGrid>
              <a:tr h="482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Calibri"/>
                        </a:rPr>
                        <a:t>Barriers 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40734" marR="4073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Calibri"/>
                        </a:rPr>
                        <a:t>Solutions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40734" marR="4073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31908">
                <a:tc>
                  <a:txBody>
                    <a:bodyPr/>
                    <a:lstStyle/>
                    <a:p>
                      <a:pPr marL="180340" algn="l">
                        <a:spcAft>
                          <a:spcPts val="0"/>
                        </a:spcAft>
                      </a:pPr>
                      <a:r>
                        <a:rPr lang="en-US" sz="2200" kern="1200" dirty="0" smtClean="0">
                          <a:effectLst/>
                          <a:latin typeface="Helvetica" pitchFamily="34" charset="0"/>
                        </a:rPr>
                        <a:t>Non-professional </a:t>
                      </a:r>
                      <a:r>
                        <a:rPr lang="en-US" sz="2200" kern="1200" dirty="0">
                          <a:effectLst/>
                          <a:latin typeface="Helvetica" pitchFamily="34" charset="0"/>
                        </a:rPr>
                        <a:t>and </a:t>
                      </a:r>
                      <a:r>
                        <a:rPr lang="en-US" sz="2200" kern="1200" dirty="0" smtClean="0">
                          <a:effectLst/>
                          <a:latin typeface="Helvetica" pitchFamily="34" charset="0"/>
                        </a:rPr>
                        <a:t>inexperienced </a:t>
                      </a:r>
                      <a:r>
                        <a:rPr lang="en-US" sz="2200" kern="1200" dirty="0">
                          <a:effectLst/>
                          <a:latin typeface="Helvetica" pitchFamily="34" charset="0"/>
                        </a:rPr>
                        <a:t>staff </a:t>
                      </a:r>
                      <a:endParaRPr lang="en-US" sz="2200" dirty="0">
                        <a:effectLst/>
                        <a:latin typeface="Helvetica" pitchFamily="34" charset="0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Helvetica" pitchFamily="34" charset="0"/>
                        </a:rPr>
                        <a:t>Recruiting professional and experienced </a:t>
                      </a:r>
                      <a:r>
                        <a:rPr lang="en-US" sz="2200" dirty="0" smtClean="0">
                          <a:effectLst/>
                          <a:latin typeface="Helvetica" pitchFamily="34" charset="0"/>
                        </a:rPr>
                        <a:t>staff,</a:t>
                      </a:r>
                      <a:r>
                        <a:rPr lang="en-US" sz="2200" baseline="0" dirty="0" smtClean="0">
                          <a:effectLst/>
                          <a:latin typeface="Helvetica" pitchFamily="34" charset="0"/>
                        </a:rPr>
                        <a:t> train inexperienced staffs</a:t>
                      </a:r>
                      <a:endParaRPr lang="en-US" sz="2200" dirty="0"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40734" marR="40734" marT="0" marB="0"/>
                </a:tc>
              </a:tr>
              <a:tr h="867796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en-US" sz="2200" kern="1200" dirty="0" smtClean="0">
                          <a:effectLst/>
                          <a:latin typeface="Helvetica" pitchFamily="34" charset="0"/>
                        </a:rPr>
                        <a:t>Interpersonal Relationship</a:t>
                      </a:r>
                      <a:endParaRPr lang="en-US" sz="2200" dirty="0">
                        <a:effectLst/>
                        <a:latin typeface="Helvetica" pitchFamily="34" charset="0"/>
                        <a:ea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Helvetica" pitchFamily="34" charset="0"/>
                        </a:rPr>
                        <a:t>Need to encourage working together for sharing </a:t>
                      </a:r>
                      <a:r>
                        <a:rPr lang="en-GB" sz="2200" dirty="0" smtClean="0">
                          <a:effectLst/>
                          <a:latin typeface="Helvetica" pitchFamily="34" charset="0"/>
                        </a:rPr>
                        <a:t>competence</a:t>
                      </a:r>
                      <a:endParaRPr lang="en-US" sz="2200" dirty="0"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40734" marR="40734" marT="0" marB="0"/>
                </a:tc>
              </a:tr>
              <a:tr h="37730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200" dirty="0"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Personal </a:t>
                      </a:r>
                      <a:r>
                        <a:rPr lang="en-US" sz="2200" kern="1200" dirty="0" smtClean="0"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barriers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0734" marR="4073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7796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en-US" sz="2200" kern="1200" dirty="0" smtClean="0">
                          <a:effectLst/>
                          <a:latin typeface="Helvetica" pitchFamily="34" charset="0"/>
                        </a:rPr>
                        <a:t>Attitude</a:t>
                      </a:r>
                      <a:r>
                        <a:rPr lang="en-US" sz="2200" kern="1200" baseline="0" dirty="0" smtClean="0">
                          <a:effectLst/>
                          <a:latin typeface="Helvetica" pitchFamily="34" charset="0"/>
                        </a:rPr>
                        <a:t> to learn </a:t>
                      </a:r>
                      <a:endParaRPr lang="en-US" sz="2200" dirty="0">
                        <a:effectLst/>
                        <a:latin typeface="Helvetica" pitchFamily="34" charset="0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Helvetica" pitchFamily="34" charset="0"/>
                        </a:rPr>
                        <a:t>Motivate staffs to learn </a:t>
                      </a:r>
                      <a:r>
                        <a:rPr lang="en-US" sz="2200" dirty="0">
                          <a:effectLst/>
                          <a:latin typeface="Helvetica" pitchFamily="34" charset="0"/>
                        </a:rPr>
                        <a:t>new </a:t>
                      </a:r>
                      <a:r>
                        <a:rPr lang="en-US" sz="2200" dirty="0" smtClean="0">
                          <a:effectLst/>
                          <a:latin typeface="Helvetica" pitchFamily="34" charset="0"/>
                        </a:rPr>
                        <a:t>things and take challenges</a:t>
                      </a:r>
                      <a:endParaRPr lang="en-US" sz="2200" dirty="0"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40734" marR="40734" marT="0" marB="0"/>
                </a:tc>
              </a:tr>
              <a:tr h="1301694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en-US" sz="2200" kern="1200" dirty="0" smtClean="0">
                          <a:effectLst/>
                          <a:latin typeface="Helvetica" pitchFamily="34" charset="0"/>
                        </a:rPr>
                        <a:t>Anxiety</a:t>
                      </a:r>
                      <a:r>
                        <a:rPr lang="en-US" sz="2200" kern="1200" baseline="0" dirty="0" smtClean="0">
                          <a:effectLst/>
                          <a:latin typeface="Helvetica" pitchFamily="34" charset="0"/>
                        </a:rPr>
                        <a:t> to </a:t>
                      </a:r>
                      <a:r>
                        <a:rPr lang="en-US" sz="2200" kern="1200" dirty="0" smtClean="0">
                          <a:effectLst/>
                          <a:latin typeface="Helvetica" pitchFamily="34" charset="0"/>
                        </a:rPr>
                        <a:t>learn</a:t>
                      </a:r>
                      <a:endParaRPr lang="en-US" sz="2200" dirty="0">
                        <a:effectLst/>
                        <a:latin typeface="Helvetica" pitchFamily="34" charset="0"/>
                      </a:endParaRPr>
                    </a:p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en-US" sz="2200" kern="1200" dirty="0">
                          <a:effectLst/>
                          <a:latin typeface="Helvetica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Helvetica" pitchFamily="34" charset="0"/>
                        <a:ea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Helvetica" pitchFamily="34" charset="0"/>
                        </a:rPr>
                        <a:t>Continuous monitoring and pushing  staffs specially </a:t>
                      </a:r>
                      <a:r>
                        <a:rPr lang="en-US" sz="2200" dirty="0" smtClean="0">
                          <a:effectLst/>
                          <a:latin typeface="Helvetica" pitchFamily="34" charset="0"/>
                        </a:rPr>
                        <a:t>non-interested</a:t>
                      </a:r>
                      <a:r>
                        <a:rPr lang="en-US" sz="2200" baseline="0" dirty="0" smtClean="0">
                          <a:effectLst/>
                          <a:latin typeface="Helvetica" pitchFamily="34" charset="0"/>
                        </a:rPr>
                        <a:t> one </a:t>
                      </a:r>
                      <a:r>
                        <a:rPr lang="en-US" sz="2200" dirty="0" smtClean="0">
                          <a:effectLst/>
                          <a:latin typeface="Helvetica" pitchFamily="34" charset="0"/>
                        </a:rPr>
                        <a:t>to </a:t>
                      </a:r>
                      <a:r>
                        <a:rPr lang="en-US" sz="2200" dirty="0">
                          <a:effectLst/>
                          <a:latin typeface="Helvetica" pitchFamily="34" charset="0"/>
                        </a:rPr>
                        <a:t>use the </a:t>
                      </a:r>
                      <a:r>
                        <a:rPr lang="en-US" sz="2200" dirty="0" smtClean="0">
                          <a:effectLst/>
                          <a:latin typeface="Helvetica" pitchFamily="34" charset="0"/>
                        </a:rPr>
                        <a:t>technology</a:t>
                      </a:r>
                      <a:endParaRPr lang="en-US" sz="2200" dirty="0"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40734" marR="40734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8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8423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Helvetica" pitchFamily="34" charset="0"/>
              </a:rPr>
              <a:t>Practical </a:t>
            </a:r>
            <a:r>
              <a:rPr lang="en-US" sz="3200" b="1" dirty="0" smtClean="0">
                <a:latin typeface="Helvetica" pitchFamily="34" charset="0"/>
              </a:rPr>
              <a:t>barriers (Contd.)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8568133"/>
              </p:ext>
            </p:extLst>
          </p:nvPr>
        </p:nvGraphicFramePr>
        <p:xfrm>
          <a:off x="228600" y="1219200"/>
          <a:ext cx="8686800" cy="40386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297766"/>
                <a:gridCol w="5389034"/>
              </a:tblGrid>
              <a:tr h="491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Times New Roman"/>
                        </a:rPr>
                        <a:t>Barriers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Times New Roman"/>
                      </a:endParaRPr>
                    </a:p>
                  </a:txBody>
                  <a:tcPr marL="40734" marR="4073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Calibri"/>
                        </a:rPr>
                        <a:t>Solutions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40734" marR="4073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1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200" dirty="0"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Technological </a:t>
                      </a:r>
                      <a:r>
                        <a:rPr lang="en-US" sz="2200" kern="1200" dirty="0" smtClean="0"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barriers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Helvetica" pitchFamily="34" charset="0"/>
                        <a:ea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Helvetica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40734" marR="40734" marT="0" marB="0"/>
                </a:tc>
              </a:tr>
              <a:tr h="983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200" dirty="0">
                          <a:effectLst/>
                          <a:latin typeface="Helvetica" pitchFamily="34" charset="0"/>
                        </a:rPr>
                        <a:t>Old devices</a:t>
                      </a:r>
                      <a:endParaRPr lang="en-US" sz="2200" dirty="0">
                        <a:effectLst/>
                        <a:latin typeface="Helvetica" pitchFamily="34" charset="0"/>
                        <a:ea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Helvetica" pitchFamily="34" charset="0"/>
                        </a:rPr>
                        <a:t>Updated </a:t>
                      </a:r>
                      <a:r>
                        <a:rPr lang="en-US" sz="2200" dirty="0" smtClean="0">
                          <a:effectLst/>
                          <a:latin typeface="Helvetica" pitchFamily="34" charset="0"/>
                        </a:rPr>
                        <a:t>hardware and software</a:t>
                      </a:r>
                      <a:r>
                        <a:rPr lang="en-US" sz="2200" baseline="0" dirty="0" smtClean="0">
                          <a:effectLst/>
                          <a:latin typeface="Helvetica" pitchFamily="34" charset="0"/>
                        </a:rPr>
                        <a:t> </a:t>
                      </a:r>
                      <a:endParaRPr lang="en-US" sz="2200" dirty="0"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40734" marR="40734" marT="0" marB="0"/>
                </a:tc>
              </a:tr>
              <a:tr h="1080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200" dirty="0">
                          <a:effectLst/>
                          <a:latin typeface="Helvetica" pitchFamily="34" charset="0"/>
                        </a:rPr>
                        <a:t>Multi step access to database</a:t>
                      </a:r>
                      <a:endParaRPr lang="en-US" sz="2200" dirty="0">
                        <a:effectLst/>
                        <a:latin typeface="Helvetica" pitchFamily="34" charset="0"/>
                        <a:ea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Helvetica" pitchFamily="34" charset="0"/>
                        </a:rPr>
                        <a:t>Make the search interfaces among different databases easier, </a:t>
                      </a:r>
                      <a:r>
                        <a:rPr lang="en-US" sz="2200" dirty="0" smtClean="0">
                          <a:effectLst/>
                          <a:latin typeface="Helvetica" pitchFamily="34" charset="0"/>
                        </a:rPr>
                        <a:t>users friendly</a:t>
                      </a:r>
                      <a:endParaRPr lang="en-US" sz="2200" dirty="0"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40734" marR="40734" marT="0" marB="0"/>
                </a:tc>
              </a:tr>
              <a:tr h="990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200">
                          <a:effectLst/>
                          <a:latin typeface="Helvetica" pitchFamily="34" charset="0"/>
                        </a:rPr>
                        <a:t>Rapid changes of technology</a:t>
                      </a:r>
                      <a:endParaRPr lang="en-US" sz="2200">
                        <a:effectLst/>
                        <a:latin typeface="Helvetica" pitchFamily="34" charset="0"/>
                        <a:ea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Helvetica" pitchFamily="34" charset="0"/>
                        </a:rPr>
                        <a:t>Keep pace with technological development and also looks for </a:t>
                      </a:r>
                      <a:r>
                        <a:rPr lang="en-US" sz="2200" dirty="0" smtClean="0">
                          <a:effectLst/>
                          <a:latin typeface="Helvetica" pitchFamily="34" charset="0"/>
                        </a:rPr>
                        <a:t>alternatives</a:t>
                      </a:r>
                      <a:endParaRPr lang="en-US" sz="2200" dirty="0">
                        <a:effectLst/>
                        <a:latin typeface="Helvetica" pitchFamily="34" charset="0"/>
                      </a:endParaRPr>
                    </a:p>
                  </a:txBody>
                  <a:tcPr marL="40734" marR="40734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142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808038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latin typeface="Helvetica" pitchFamily="34" charset="0"/>
              </a:rPr>
              <a:t>Best practices of online Information Literacy</a:t>
            </a:r>
            <a:endParaRPr lang="en-US" sz="3600" b="1" dirty="0">
              <a:latin typeface="Helvetic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8244593"/>
              </p:ext>
            </p:extLst>
          </p:nvPr>
        </p:nvGraphicFramePr>
        <p:xfrm>
          <a:off x="304800" y="1143000"/>
          <a:ext cx="8458200" cy="4871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5486400"/>
              </a:tblGrid>
              <a:tr h="57547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itchFamily="34" charset="0"/>
                        </a:rPr>
                        <a:t>Organization 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itchFamily="34" charset="0"/>
                        </a:rPr>
                        <a:t>Information literacy module link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05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Helvetica" pitchFamily="34" charset="0"/>
                        </a:rPr>
                        <a:t>National University of Ireland Galway, Trinity College Dublin</a:t>
                      </a:r>
                      <a:r>
                        <a:rPr lang="en-US" sz="2000" b="0" baseline="0" dirty="0" smtClean="0">
                          <a:latin typeface="Helvetica" pitchFamily="34" charset="0"/>
                        </a:rPr>
                        <a:t> &amp;</a:t>
                      </a:r>
                      <a:r>
                        <a:rPr lang="en-US" sz="2000" b="0" dirty="0" smtClean="0">
                          <a:latin typeface="Helvetica" pitchFamily="34" charset="0"/>
                        </a:rPr>
                        <a:t> University College Cork collaboration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dirty="0" smtClean="0">
                          <a:solidFill>
                            <a:schemeClr val="tx1"/>
                          </a:solidFill>
                          <a:latin typeface="Helvetica" pitchFamily="34" charset="0"/>
                        </a:rPr>
                        <a:t>http://www.informationliteracy.ie/</a:t>
                      </a:r>
                    </a:p>
                    <a:p>
                      <a:endParaRPr lang="en-US" sz="2000" u="sng" dirty="0">
                        <a:solidFill>
                          <a:schemeClr val="tx1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</a:tr>
              <a:tr h="84858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Helvetica" pitchFamily="34" charset="0"/>
                        </a:rPr>
                        <a:t>Muskegon Community College, MI,</a:t>
                      </a:r>
                      <a:r>
                        <a:rPr lang="en-US" sz="2000" baseline="0" dirty="0" smtClean="0">
                          <a:latin typeface="Helvetica" pitchFamily="34" charset="0"/>
                        </a:rPr>
                        <a:t> USA</a:t>
                      </a:r>
                      <a:endParaRPr lang="en-US" sz="2000" dirty="0"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dirty="0" smtClean="0">
                          <a:solidFill>
                            <a:schemeClr val="tx1"/>
                          </a:solidFill>
                          <a:latin typeface="Helvetica" pitchFamily="34" charset="0"/>
                        </a:rPr>
                        <a:t>http://www.muskegoncc.edu/library/information-literacy-modules/</a:t>
                      </a:r>
                    </a:p>
                  </a:txBody>
                  <a:tcPr/>
                </a:tc>
              </a:tr>
              <a:tr h="83859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Helvetica" pitchFamily="34" charset="0"/>
                        </a:rPr>
                        <a:t>HEA SIF Project , Ireland                      </a:t>
                      </a:r>
                      <a:endParaRPr lang="en-US" sz="2000" dirty="0"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dirty="0" smtClean="0">
                          <a:solidFill>
                            <a:schemeClr val="tx1"/>
                          </a:solidFill>
                          <a:latin typeface="Helvetica" pitchFamily="34" charset="0"/>
                        </a:rPr>
                        <a:t>http://info-lit.shrivenham.cranfield.ac.uk/index.html</a:t>
                      </a:r>
                    </a:p>
                  </a:txBody>
                  <a:tcPr/>
                </a:tc>
              </a:tr>
              <a:tr h="99328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Helvetica" pitchFamily="34" charset="0"/>
                        </a:rPr>
                        <a:t>Norway –Denmark collaboration</a:t>
                      </a:r>
                      <a:endParaRPr lang="en-US" sz="2000" dirty="0"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dirty="0" smtClean="0">
                          <a:solidFill>
                            <a:schemeClr val="tx1"/>
                          </a:solidFill>
                          <a:latin typeface="Helvetica" pitchFamily="34" charset="0"/>
                        </a:rPr>
                        <a:t>http://www.phdontrack.net/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277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8231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Helvetica" pitchFamily="34" charset="0"/>
              </a:rPr>
              <a:t>Considering </a:t>
            </a:r>
            <a:r>
              <a:rPr lang="en-US" sz="3200" b="1" dirty="0" smtClean="0">
                <a:latin typeface="Helvetica" pitchFamily="34" charset="0"/>
              </a:rPr>
              <a:t>factors for evaluating IL modules</a:t>
            </a:r>
            <a:r>
              <a:rPr lang="en-US" sz="3200" b="1" dirty="0">
                <a:solidFill>
                  <a:srgbClr val="00B0F0"/>
                </a:solidFill>
                <a:latin typeface="Helvetica" pitchFamily="34" charset="0"/>
              </a:rPr>
              <a:t/>
            </a:r>
            <a:br>
              <a:rPr lang="en-US" sz="3200" b="1" dirty="0">
                <a:solidFill>
                  <a:srgbClr val="00B0F0"/>
                </a:solidFill>
                <a:latin typeface="Helvetica" pitchFamily="34" charset="0"/>
              </a:rPr>
            </a:br>
            <a:endParaRPr lang="en-US" sz="3200" dirty="0">
              <a:latin typeface="Helvetic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231" y="1073623"/>
            <a:ext cx="4035173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Helvetica" pitchFamily="34" charset="0"/>
              </a:rPr>
              <a:t>Module type</a:t>
            </a:r>
            <a:endParaRPr lang="en-US" sz="2400" b="1" dirty="0"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    Learning module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    Training module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    Teaching module</a:t>
            </a:r>
            <a:br>
              <a:rPr lang="en-US" sz="2400" dirty="0" smtClean="0">
                <a:latin typeface="Helvetica" pitchFamily="34" charset="0"/>
              </a:rPr>
            </a:br>
            <a:r>
              <a:rPr lang="en-US" sz="1100" dirty="0" smtClean="0">
                <a:latin typeface="Helvetica" pitchFamily="34" charset="0"/>
              </a:rPr>
              <a:t/>
            </a:r>
            <a:br>
              <a:rPr lang="en-US" sz="1100" dirty="0" smtClean="0">
                <a:latin typeface="Helvetica" pitchFamily="34" charset="0"/>
              </a:rPr>
            </a:br>
            <a:r>
              <a:rPr lang="en-US" sz="2400" b="1" dirty="0">
                <a:latin typeface="Helvetica" pitchFamily="34" charset="0"/>
              </a:rPr>
              <a:t>Target users group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    Students </a:t>
            </a:r>
            <a:endParaRPr lang="en-US" sz="2400" dirty="0"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    Researchers </a:t>
            </a:r>
            <a:endParaRPr lang="en-US" sz="2400" dirty="0"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    Trainers </a:t>
            </a:r>
            <a:endParaRPr lang="en-US" sz="2400" dirty="0"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    General users</a:t>
            </a:r>
            <a:endParaRPr lang="en-US" sz="2400" dirty="0">
              <a:latin typeface="Helvetic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46269" y="1096382"/>
            <a:ext cx="38100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latin typeface="Helvetica" pitchFamily="34" charset="0"/>
              </a:rPr>
              <a:t>Module Structure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Helvetica" pitchFamily="34" charset="0"/>
              </a:rPr>
              <a:t>    Interactivity </a:t>
            </a:r>
            <a:endParaRPr lang="en-US" sz="2200" dirty="0"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Helvetica" pitchFamily="34" charset="0"/>
              </a:rPr>
              <a:t>    Efficient Navigation </a:t>
            </a:r>
            <a:endParaRPr lang="en-US" sz="2200" dirty="0"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Helvetica" pitchFamily="34" charset="0"/>
              </a:rPr>
              <a:t>    User </a:t>
            </a:r>
            <a:r>
              <a:rPr lang="en-US" sz="2200" dirty="0">
                <a:latin typeface="Helvetica" pitchFamily="34" charset="0"/>
              </a:rPr>
              <a:t>friendly Interface 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Helvetica" pitchFamily="34" charset="0"/>
              </a:rPr>
              <a:t>    Web </a:t>
            </a:r>
            <a:r>
              <a:rPr lang="en-US" sz="2200" dirty="0">
                <a:latin typeface="Helvetica" pitchFamily="34" charset="0"/>
              </a:rPr>
              <a:t>pages design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Helvetica" pitchFamily="34" charset="0"/>
              </a:rPr>
              <a:t>    Font</a:t>
            </a:r>
            <a:r>
              <a:rPr lang="en-US" sz="2200" dirty="0">
                <a:latin typeface="Helvetica" pitchFamily="34" charset="0"/>
              </a:rPr>
              <a:t>, size, color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Helvetica" pitchFamily="34" charset="0"/>
              </a:rPr>
              <a:t>    Fluidity </a:t>
            </a:r>
            <a:r>
              <a:rPr lang="en-US" sz="2200" dirty="0">
                <a:latin typeface="Helvetica" pitchFamily="34" charset="0"/>
              </a:rPr>
              <a:t>in </a:t>
            </a:r>
            <a:r>
              <a:rPr lang="en-US" sz="2200" dirty="0" smtClean="0">
                <a:latin typeface="Helvetica" pitchFamily="34" charset="0"/>
              </a:rPr>
              <a:t>Architecture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Helvetica" pitchFamily="34" charset="0"/>
              </a:rPr>
              <a:t>    Internal </a:t>
            </a:r>
            <a:r>
              <a:rPr lang="en-US" sz="2200" dirty="0">
                <a:latin typeface="Helvetica" pitchFamily="34" charset="0"/>
              </a:rPr>
              <a:t>and external links</a:t>
            </a:r>
          </a:p>
          <a:p>
            <a:pPr>
              <a:lnSpc>
                <a:spcPct val="150000"/>
              </a:lnSpc>
            </a:pPr>
            <a:endParaRPr lang="en-US" sz="2200" dirty="0" smtClean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5262" y="96938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Helvetica" pitchFamily="34" charset="0"/>
              </a:rPr>
              <a:t>Contents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    Overview of IL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    Key components units 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    Content organization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    Easy to read text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    Contents format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Helvetica" pitchFamily="34" charset="0"/>
              </a:rPr>
              <a:t> </a:t>
            </a:r>
            <a:r>
              <a:rPr lang="en-US" sz="2400" dirty="0" smtClean="0">
                <a:latin typeface="Helvetica" pitchFamily="34" charset="0"/>
              </a:rPr>
              <a:t>      </a:t>
            </a:r>
            <a:r>
              <a:rPr lang="en-US" sz="2400" dirty="0">
                <a:latin typeface="Helvetica" pitchFamily="34" charset="0"/>
              </a:rPr>
              <a:t>T</a:t>
            </a:r>
            <a:r>
              <a:rPr lang="en-US" sz="2400" dirty="0" smtClean="0">
                <a:latin typeface="Helvetica" pitchFamily="34" charset="0"/>
              </a:rPr>
              <a:t>ext, </a:t>
            </a:r>
            <a:r>
              <a:rPr lang="en-US" sz="2400" dirty="0">
                <a:latin typeface="Helvetica" pitchFamily="34" charset="0"/>
              </a:rPr>
              <a:t>I</a:t>
            </a:r>
            <a:r>
              <a:rPr lang="en-US" sz="2400" dirty="0" smtClean="0">
                <a:latin typeface="Helvetica" pitchFamily="34" charset="0"/>
              </a:rPr>
              <a:t>mage   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        Audiovisual material </a:t>
            </a:r>
            <a:r>
              <a:rPr lang="en-US" sz="2400" dirty="0" err="1" smtClean="0">
                <a:latin typeface="Helvetica" pitchFamily="34" charset="0"/>
              </a:rPr>
              <a:t>etc</a:t>
            </a:r>
            <a:endParaRPr lang="en-US" sz="2400" dirty="0" smtClean="0"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    Self-reflection tutorials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pitchFamily="34" charset="0"/>
              </a:rPr>
              <a:t>    Blogging &amp; Social network 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98231" y="340426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Helvetica" pitchFamily="34" charset="0"/>
              </a:rPr>
              <a:t>Considering factors for evaluating IL modules</a:t>
            </a:r>
            <a:r>
              <a:rPr lang="en-US" sz="2800" b="1" dirty="0" smtClean="0">
                <a:solidFill>
                  <a:srgbClr val="00B0F0"/>
                </a:solidFill>
                <a:latin typeface="Helvetica" pitchFamily="34" charset="0"/>
              </a:rPr>
              <a:t/>
            </a:r>
            <a:br>
              <a:rPr lang="en-US" sz="2800" b="1" dirty="0" smtClean="0">
                <a:solidFill>
                  <a:srgbClr val="00B0F0"/>
                </a:solidFill>
                <a:latin typeface="Helvetica" pitchFamily="34" charset="0"/>
              </a:rPr>
            </a:br>
            <a:endParaRPr lang="en-US" sz="2800" dirty="0">
              <a:latin typeface="Helvetic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14021" y="991610"/>
            <a:ext cx="42672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latin typeface="Helvetica" pitchFamily="34" charset="0"/>
              </a:rPr>
              <a:t>Others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Helvetica" pitchFamily="34" charset="0"/>
              </a:rPr>
              <a:t>    Software/platform </a:t>
            </a:r>
            <a:r>
              <a:rPr lang="en-US" sz="2200" dirty="0">
                <a:latin typeface="Helvetica" pitchFamily="34" charset="0"/>
              </a:rPr>
              <a:t>used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Helvetica" pitchFamily="34" charset="0"/>
              </a:rPr>
              <a:t>    Users </a:t>
            </a:r>
            <a:r>
              <a:rPr lang="en-US" sz="2200" dirty="0">
                <a:latin typeface="Helvetica" pitchFamily="34" charset="0"/>
              </a:rPr>
              <a:t>guide 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Helvetica" pitchFamily="34" charset="0"/>
              </a:rPr>
              <a:t>    Availability </a:t>
            </a:r>
            <a:r>
              <a:rPr lang="en-US" sz="2200" dirty="0">
                <a:latin typeface="Helvetica" pitchFamily="34" charset="0"/>
              </a:rPr>
              <a:t>in document</a:t>
            </a:r>
          </a:p>
          <a:p>
            <a:pPr>
              <a:lnSpc>
                <a:spcPct val="150000"/>
              </a:lnSpc>
            </a:pPr>
            <a:endParaRPr lang="en-US" b="1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92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7543" y="152400"/>
            <a:ext cx="8424936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aspects of Information literacy: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process, experience, users needs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training, and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barriers of library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professionals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AJakariaRahman\Desktop\Momena pic for presentation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7594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428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folit.org/wp-content/uploads/2012/01/Arcadia-Illustr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72"/>
          <a:stretch/>
        </p:blipFill>
        <p:spPr bwMode="auto">
          <a:xfrm>
            <a:off x="990600" y="533400"/>
            <a:ext cx="7391400" cy="5444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457200" y="6304002"/>
            <a:ext cx="7924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Helvetica" pitchFamily="34" charset="0"/>
              </a:rPr>
              <a:t>Source: Arcadia Information Literacy Project, 2011, Cambridge University Library, UK</a:t>
            </a:r>
            <a:r>
              <a:rPr lang="en-US" sz="1500" dirty="0" smtClean="0">
                <a:latin typeface="Helvetica" pitchFamily="34" charset="0"/>
              </a:rPr>
              <a:t>.</a:t>
            </a:r>
            <a:endParaRPr lang="en-US" sz="1500" dirty="0">
              <a:latin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790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Helvetica" pitchFamily="34" charset="0"/>
                <a:cs typeface="Arial" panose="020B0604020202020204" pitchFamily="34" charset="0"/>
              </a:rPr>
              <a:t>Key Components of IL </a:t>
            </a:r>
            <a:r>
              <a:rPr lang="en-US" sz="3200" b="1" dirty="0" smtClean="0">
                <a:latin typeface="Helvetica" pitchFamily="34" charset="0"/>
                <a:cs typeface="Arial" panose="020B0604020202020204" pitchFamily="34" charset="0"/>
              </a:rPr>
              <a:t>Models</a:t>
            </a:r>
            <a:endParaRPr lang="en-US" sz="3200" dirty="0">
              <a:latin typeface="Helvetic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2562124"/>
              </p:ext>
            </p:extLst>
          </p:nvPr>
        </p:nvGraphicFramePr>
        <p:xfrm>
          <a:off x="152400" y="838200"/>
          <a:ext cx="8839200" cy="511759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04900"/>
                <a:gridCol w="1104900"/>
                <a:gridCol w="1104900"/>
                <a:gridCol w="1104900"/>
                <a:gridCol w="1104900"/>
                <a:gridCol w="1104900"/>
                <a:gridCol w="1104900"/>
                <a:gridCol w="1104900"/>
              </a:tblGrid>
              <a:tr h="482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baseline="0" dirty="0">
                          <a:solidFill>
                            <a:srgbClr val="C00000"/>
                          </a:solidFill>
                          <a:effectLst/>
                        </a:rPr>
                        <a:t>ACRL</a:t>
                      </a:r>
                      <a:endParaRPr lang="en-US" sz="2000" b="1" baseline="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baseline="0" dirty="0">
                          <a:solidFill>
                            <a:srgbClr val="C00000"/>
                          </a:solidFill>
                          <a:effectLst/>
                        </a:rPr>
                        <a:t>(ALA)</a:t>
                      </a:r>
                      <a:endParaRPr lang="en-US" sz="2000" b="1" baseline="0" dirty="0">
                        <a:solidFill>
                          <a:srgbClr val="C00000"/>
                        </a:solidFill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baseline="0" dirty="0">
                          <a:solidFill>
                            <a:srgbClr val="C00000"/>
                          </a:solidFill>
                          <a:effectLst/>
                        </a:rPr>
                        <a:t>Big6</a:t>
                      </a:r>
                      <a:endParaRPr lang="en-US" sz="2000" b="1" baseline="0" dirty="0">
                        <a:solidFill>
                          <a:srgbClr val="C00000"/>
                        </a:solidFill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baseline="0" dirty="0">
                          <a:solidFill>
                            <a:srgbClr val="C00000"/>
                          </a:solidFill>
                          <a:effectLst/>
                        </a:rPr>
                        <a:t>Bruce</a:t>
                      </a:r>
                      <a:endParaRPr lang="en-US" sz="2000" b="1" baseline="0" dirty="0">
                        <a:solidFill>
                          <a:srgbClr val="C00000"/>
                        </a:solidFill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baseline="0" dirty="0">
                          <a:solidFill>
                            <a:srgbClr val="C00000"/>
                          </a:solidFill>
                          <a:effectLst/>
                        </a:rPr>
                        <a:t>SCONUL</a:t>
                      </a:r>
                      <a:endParaRPr lang="en-US" sz="2000" b="1" baseline="0" dirty="0">
                        <a:solidFill>
                          <a:srgbClr val="C00000"/>
                        </a:solidFill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baseline="0" dirty="0">
                          <a:solidFill>
                            <a:srgbClr val="C00000"/>
                          </a:solidFill>
                          <a:effectLst/>
                        </a:rPr>
                        <a:t>IFLA</a:t>
                      </a:r>
                      <a:endParaRPr lang="en-US" sz="2000" b="1" baseline="0" dirty="0">
                        <a:solidFill>
                          <a:srgbClr val="C00000"/>
                        </a:solidFill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baseline="0" dirty="0">
                          <a:solidFill>
                            <a:srgbClr val="C00000"/>
                          </a:solidFill>
                          <a:effectLst/>
                        </a:rPr>
                        <a:t>Big Blue project</a:t>
                      </a:r>
                      <a:endParaRPr lang="en-US" sz="2000" b="1" baseline="0" dirty="0">
                        <a:solidFill>
                          <a:srgbClr val="C00000"/>
                        </a:solidFill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baseline="0" dirty="0">
                          <a:solidFill>
                            <a:srgbClr val="C00000"/>
                          </a:solidFill>
                          <a:effectLst/>
                        </a:rPr>
                        <a:t>ANZIIL</a:t>
                      </a:r>
                      <a:endParaRPr lang="en-US" sz="2000" b="1" baseline="0" dirty="0">
                        <a:solidFill>
                          <a:srgbClr val="C00000"/>
                        </a:solidFill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baseline="0" dirty="0">
                          <a:solidFill>
                            <a:srgbClr val="C00000"/>
                          </a:solidFill>
                          <a:effectLst/>
                        </a:rPr>
                        <a:t>CILIP</a:t>
                      </a:r>
                      <a:endParaRPr lang="en-US" sz="2000" b="1" baseline="0" dirty="0">
                        <a:solidFill>
                          <a:srgbClr val="C00000"/>
                        </a:solidFill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Determines information need</a:t>
                      </a:r>
                      <a:endParaRPr lang="en-US" sz="1400" b="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Defines 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task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Recognises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information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need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Recognises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information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need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Accesses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information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Recognises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information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need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Recognises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information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need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Understands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information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need 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Accesses information efficiently&amp; effectively</a:t>
                      </a:r>
                      <a:endParaRPr lang="en-US" sz="1400" b="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Determines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information seeking strategies 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</a:rPr>
                        <a:t>Recognises </a:t>
                      </a:r>
                      <a:endParaRPr lang="en-US" sz="1400" dirty="0" smtClean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</a:rPr>
                        <a:t>accurate &amp; complete information 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</a:rPr>
                        <a:t>Distinguishes </a:t>
                      </a:r>
                      <a:endParaRPr lang="en-US" sz="1400" dirty="0" smtClean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</a:rPr>
                        <a:t>information gap is to be addressed 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Evaluates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information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Retrieves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information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Finds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information effectively &amp; efficiently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Understands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availability of information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Evaluates information critically</a:t>
                      </a:r>
                      <a:endParaRPr lang="en-US" sz="1400" b="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</a:rPr>
                        <a:t>Locates &amp; </a:t>
                      </a:r>
                      <a:endParaRPr lang="en-US" sz="140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</a:rPr>
                        <a:t>accesses information </a:t>
                      </a:r>
                      <a:endParaRPr lang="en-US" sz="140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  <a:latin typeface="+mj-lt"/>
                        </a:rPr>
                        <a:t> </a:t>
                      </a:r>
                      <a:endParaRPr lang="en-US" sz="140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</a:rPr>
                        <a:t>Identifies </a:t>
                      </a:r>
                      <a:endParaRPr lang="en-US" sz="140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</a:rPr>
                        <a:t>information sources </a:t>
                      </a:r>
                      <a:endParaRPr lang="en-US" sz="140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  <a:latin typeface="+mj-lt"/>
                        </a:rPr>
                        <a:t> </a:t>
                      </a:r>
                      <a:endParaRPr lang="en-US" sz="140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Constructs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search strategies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Organises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information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Critically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evaluates information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Critically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evaluates information </a:t>
                      </a:r>
                      <a:r>
                        <a:rPr lang="en-GB" sz="1400" dirty="0" smtClean="0">
                          <a:effectLst/>
                          <a:latin typeface="+mj-lt"/>
                        </a:rPr>
                        <a:t>seeking 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Understands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how to find information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Uses information effectively individually </a:t>
                      </a:r>
                      <a:endParaRPr lang="en-US" sz="1400" b="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Uses information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Develops successful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search strategies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Locates and access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information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</a:rPr>
                        <a:t>Uses information </a:t>
                      </a:r>
                      <a:endParaRPr lang="en-US" sz="140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  <a:latin typeface="+mj-lt"/>
                        </a:rPr>
                        <a:t> </a:t>
                      </a:r>
                      <a:endParaRPr lang="en-US" sz="140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Adapts information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Manages information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collected or generated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Understands how to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evaluate information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6103414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 </a:t>
            </a:r>
            <a:r>
              <a:rPr lang="en-US" sz="1400" dirty="0" smtClean="0"/>
              <a:t>: </a:t>
            </a:r>
            <a:r>
              <a:rPr lang="en-US" sz="1400" dirty="0" err="1"/>
              <a:t>Khatun</a:t>
            </a:r>
            <a:r>
              <a:rPr lang="en-US" sz="1400" dirty="0"/>
              <a:t>, M. (2013). Digital Information Literacy of the Oslo Public Library </a:t>
            </a:r>
            <a:r>
              <a:rPr lang="en-US" sz="1400" dirty="0" smtClean="0"/>
              <a:t>Professionals,  Master Thesis, Tallinn University , Estonia.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883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45"/>
            <a:ext cx="8229600" cy="80635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Helvetica" pitchFamily="34" charset="0"/>
                <a:cs typeface="Arial" panose="020B0604020202020204" pitchFamily="34" charset="0"/>
              </a:rPr>
              <a:t>Key Components of IL </a:t>
            </a:r>
            <a:r>
              <a:rPr lang="en-US" sz="3200" b="1" dirty="0" smtClean="0">
                <a:latin typeface="Helvetica" pitchFamily="34" charset="0"/>
                <a:cs typeface="Arial" panose="020B0604020202020204" pitchFamily="34" charset="0"/>
              </a:rPr>
              <a:t>Models</a:t>
            </a:r>
            <a:r>
              <a:rPr lang="en-US" sz="3200" b="1" dirty="0">
                <a:latin typeface="Helvetica" pitchFamily="34" charset="0"/>
              </a:rPr>
              <a:t> (contd.)</a:t>
            </a:r>
            <a:endParaRPr lang="en-US" sz="3200" dirty="0">
              <a:latin typeface="Helvetic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8364423"/>
              </p:ext>
            </p:extLst>
          </p:nvPr>
        </p:nvGraphicFramePr>
        <p:xfrm>
          <a:off x="152400" y="838200"/>
          <a:ext cx="8610600" cy="561695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76325"/>
                <a:gridCol w="1076325"/>
                <a:gridCol w="1076325"/>
                <a:gridCol w="1076325"/>
                <a:gridCol w="1076325"/>
                <a:gridCol w="1076325"/>
                <a:gridCol w="1076325"/>
                <a:gridCol w="10763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baseline="0" dirty="0">
                          <a:solidFill>
                            <a:srgbClr val="C00000"/>
                          </a:solidFill>
                          <a:effectLst/>
                        </a:rPr>
                        <a:t>ACRL</a:t>
                      </a:r>
                      <a:endParaRPr lang="en-US" sz="2000" b="1" baseline="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baseline="0" dirty="0">
                          <a:solidFill>
                            <a:srgbClr val="C00000"/>
                          </a:solidFill>
                          <a:effectLst/>
                        </a:rPr>
                        <a:t>(ALA)</a:t>
                      </a:r>
                      <a:endParaRPr lang="en-US" sz="2000" b="1" baseline="0" dirty="0">
                        <a:solidFill>
                          <a:srgbClr val="C00000"/>
                        </a:solidFill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baseline="0" dirty="0">
                          <a:solidFill>
                            <a:srgbClr val="C00000"/>
                          </a:solidFill>
                          <a:effectLst/>
                        </a:rPr>
                        <a:t>Big6</a:t>
                      </a:r>
                      <a:endParaRPr lang="en-US" sz="2000" b="1" baseline="0" dirty="0">
                        <a:solidFill>
                          <a:srgbClr val="C00000"/>
                        </a:solidFill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baseline="0" dirty="0">
                          <a:solidFill>
                            <a:srgbClr val="C00000"/>
                          </a:solidFill>
                          <a:effectLst/>
                        </a:rPr>
                        <a:t>Bruce</a:t>
                      </a:r>
                      <a:endParaRPr lang="en-US" sz="2000" b="1" baseline="0" dirty="0">
                        <a:solidFill>
                          <a:srgbClr val="C00000"/>
                        </a:solidFill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baseline="0" dirty="0">
                          <a:solidFill>
                            <a:srgbClr val="C00000"/>
                          </a:solidFill>
                          <a:effectLst/>
                        </a:rPr>
                        <a:t>SCONUL</a:t>
                      </a:r>
                      <a:endParaRPr lang="en-US" sz="2000" b="1" baseline="0" dirty="0">
                        <a:solidFill>
                          <a:srgbClr val="C00000"/>
                        </a:solidFill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baseline="0" dirty="0">
                          <a:solidFill>
                            <a:srgbClr val="C00000"/>
                          </a:solidFill>
                          <a:effectLst/>
                        </a:rPr>
                        <a:t>IFLA</a:t>
                      </a:r>
                      <a:endParaRPr lang="en-US" sz="2000" b="1" baseline="0" dirty="0">
                        <a:solidFill>
                          <a:srgbClr val="C00000"/>
                        </a:solidFill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baseline="0" dirty="0">
                          <a:solidFill>
                            <a:srgbClr val="C00000"/>
                          </a:solidFill>
                          <a:effectLst/>
                        </a:rPr>
                        <a:t>Big Blue project</a:t>
                      </a:r>
                      <a:endParaRPr lang="en-US" sz="2000" b="1" baseline="0" dirty="0">
                        <a:solidFill>
                          <a:srgbClr val="C00000"/>
                        </a:solidFill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baseline="0" dirty="0">
                          <a:solidFill>
                            <a:srgbClr val="C00000"/>
                          </a:solidFill>
                          <a:effectLst/>
                        </a:rPr>
                        <a:t>ANZIIL</a:t>
                      </a:r>
                      <a:endParaRPr lang="en-US" sz="2000" b="1" baseline="0" dirty="0">
                        <a:solidFill>
                          <a:srgbClr val="C00000"/>
                        </a:solidFill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baseline="0" dirty="0">
                          <a:solidFill>
                            <a:srgbClr val="C00000"/>
                          </a:solidFill>
                          <a:effectLst/>
                        </a:rPr>
                        <a:t>CILIP</a:t>
                      </a:r>
                      <a:endParaRPr lang="en-US" sz="2000" b="1" baseline="0" dirty="0">
                        <a:solidFill>
                          <a:srgbClr val="C00000"/>
                        </a:solidFill>
                        <a:effectLst/>
                        <a:latin typeface="Helvetica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Understands legal, economic &amp; ethical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Issues </a:t>
                      </a:r>
                      <a:endParaRPr lang="en-US" sz="1400" b="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Synthesises information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Accesses sources of information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Compares &amp; evaluates information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</a:rPr>
                        <a:t>_____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Organises information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Applies information to new </a:t>
                      </a:r>
                      <a:r>
                        <a:rPr lang="en-GB" sz="1400" dirty="0" smtClean="0">
                          <a:effectLst/>
                          <a:latin typeface="+mj-lt"/>
                        </a:rPr>
                        <a:t>concepts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Understands how </a:t>
                      </a:r>
                      <a:r>
                        <a:rPr lang="en-GB" sz="1400" dirty="0" smtClean="0">
                          <a:effectLst/>
                          <a:latin typeface="+mj-lt"/>
                        </a:rPr>
                        <a:t>to achieve 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r>
                        <a:rPr lang="en-GB" sz="1400" dirty="0" smtClean="0">
                          <a:effectLst/>
                          <a:latin typeface="+mj-lt"/>
                        </a:rPr>
                        <a:t>_____</a:t>
                      </a:r>
                      <a:endParaRPr lang="en-US" sz="14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Evaluates information &amp; problem solving process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Evaluates information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Organises, </a:t>
                      </a:r>
                      <a:r>
                        <a:rPr lang="en-GB" sz="1400" dirty="0" smtClean="0">
                          <a:effectLst/>
                          <a:latin typeface="+mj-lt"/>
                        </a:rPr>
                        <a:t>applies information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r>
                        <a:rPr lang="en-GB" sz="1400" dirty="0" smtClean="0">
                          <a:effectLst/>
                          <a:latin typeface="+mj-lt"/>
                        </a:rPr>
                        <a:t>_____</a:t>
                      </a:r>
                      <a:endParaRPr lang="en-US" sz="14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Communicates information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</a:rPr>
                        <a:t>Acknowledges </a:t>
                      </a:r>
                      <a:r>
                        <a:rPr lang="en-GB" sz="1400" dirty="0">
                          <a:effectLst/>
                          <a:latin typeface="+mj-lt"/>
                        </a:rPr>
                        <a:t>social &amp; economic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issues when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using information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Understands </a:t>
                      </a:r>
                      <a:r>
                        <a:rPr lang="en-GB" sz="1400" dirty="0" smtClean="0">
                          <a:effectLst/>
                          <a:latin typeface="+mj-lt"/>
                        </a:rPr>
                        <a:t>ethics &amp; </a:t>
                      </a:r>
                      <a:r>
                        <a:rPr lang="en-GB" sz="1400" dirty="0">
                          <a:effectLst/>
                          <a:latin typeface="+mj-lt"/>
                        </a:rPr>
                        <a:t>responsibilities in using information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10290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r>
                        <a:rPr lang="en-GB" sz="1400" dirty="0" smtClean="0">
                          <a:effectLst/>
                          <a:latin typeface="+mj-lt"/>
                        </a:rPr>
                        <a:t>_____</a:t>
                      </a:r>
                      <a:endParaRPr lang="en-US" sz="14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r>
                        <a:rPr lang="en-GB" sz="1400" dirty="0" smtClean="0">
                          <a:effectLst/>
                          <a:latin typeface="+mj-lt"/>
                        </a:rPr>
                        <a:t>_____</a:t>
                      </a:r>
                      <a:endParaRPr lang="en-US" sz="14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</a:rPr>
                        <a:t>Organises information </a:t>
                      </a:r>
                      <a:endParaRPr lang="en-US" sz="140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  <a:latin typeface="+mj-lt"/>
                        </a:rPr>
                        <a:t> </a:t>
                      </a:r>
                      <a:endParaRPr lang="en-US" sz="140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</a:rPr>
                        <a:t>create </a:t>
                      </a:r>
                      <a:r>
                        <a:rPr lang="en-GB" sz="1400" dirty="0">
                          <a:effectLst/>
                          <a:latin typeface="+mj-lt"/>
                        </a:rPr>
                        <a:t>new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knowledge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</a:rPr>
                        <a:t>_____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Reviews the information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gathering process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r>
                        <a:rPr lang="en-GB" sz="1400" dirty="0" smtClean="0">
                          <a:effectLst/>
                          <a:latin typeface="+mj-lt"/>
                        </a:rPr>
                        <a:t>_____</a:t>
                      </a:r>
                      <a:endParaRPr lang="en-US" sz="14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Understands how to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communicate findings 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r>
                        <a:rPr lang="en-GB" sz="1400" dirty="0" smtClean="0">
                          <a:effectLst/>
                          <a:latin typeface="+mj-lt"/>
                        </a:rPr>
                        <a:t>_____</a:t>
                      </a:r>
                      <a:endParaRPr lang="en-US" sz="14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r>
                        <a:rPr lang="en-GB" sz="1400" dirty="0" smtClean="0">
                          <a:effectLst/>
                          <a:latin typeface="+mj-lt"/>
                        </a:rPr>
                        <a:t>_____</a:t>
                      </a:r>
                      <a:endParaRPr lang="en-US" sz="14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</a:rPr>
                        <a:t>Interprets information </a:t>
                      </a:r>
                      <a:endParaRPr lang="en-US" sz="140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  <a:latin typeface="+mj-lt"/>
                        </a:rPr>
                        <a:t> </a:t>
                      </a:r>
                      <a:endParaRPr lang="en-US" sz="140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r>
                        <a:rPr lang="en-GB" sz="1400" dirty="0" smtClean="0">
                          <a:effectLst/>
                          <a:latin typeface="+mj-lt"/>
                        </a:rPr>
                        <a:t>_____</a:t>
                      </a:r>
                      <a:endParaRPr lang="en-US" sz="14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</a:rPr>
                        <a:t>_____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</a:rPr>
                        <a:t>_____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_____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Understands how to manage findings</a:t>
                      </a:r>
                      <a:endParaRPr lang="en-US" sz="14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125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5344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Helvetica" pitchFamily="34" charset="0"/>
              </a:rPr>
              <a:t>Digital </a:t>
            </a:r>
            <a:r>
              <a:rPr lang="en-US" sz="2000" b="1" dirty="0">
                <a:latin typeface="Helvetica" pitchFamily="34" charset="0"/>
              </a:rPr>
              <a:t>information literacy of </a:t>
            </a:r>
            <a:r>
              <a:rPr lang="en-US" sz="2000" b="1" dirty="0" smtClean="0">
                <a:latin typeface="Helvetica" pitchFamily="34" charset="0"/>
              </a:rPr>
              <a:t>the Oslo </a:t>
            </a:r>
            <a:r>
              <a:rPr lang="en-US" sz="2000" b="1" dirty="0">
                <a:latin typeface="Helvetica" pitchFamily="34" charset="0"/>
              </a:rPr>
              <a:t>Public Library </a:t>
            </a:r>
            <a:r>
              <a:rPr lang="en-US" sz="2000" b="1" dirty="0" smtClean="0">
                <a:latin typeface="Helvetica" pitchFamily="34" charset="0"/>
              </a:rPr>
              <a:t>Professionals</a:t>
            </a:r>
          </a:p>
          <a:p>
            <a:r>
              <a:rPr lang="en-US" sz="2200" dirty="0">
                <a:latin typeface="Helvetica" pitchFamily="34" charset="0"/>
              </a:rPr>
              <a:t/>
            </a:r>
            <a:br>
              <a:rPr lang="en-US" sz="2200" dirty="0">
                <a:latin typeface="Helvetica" pitchFamily="34" charset="0"/>
              </a:rPr>
            </a:br>
            <a:r>
              <a:rPr lang="en-US" sz="2200" b="1" dirty="0" smtClean="0">
                <a:solidFill>
                  <a:srgbClr val="C00000"/>
                </a:solidFill>
                <a:latin typeface="Helvetica" pitchFamily="34" charset="0"/>
              </a:rPr>
              <a:t>Research Objectives</a:t>
            </a:r>
            <a:br>
              <a:rPr lang="en-US" sz="2200" b="1" dirty="0" smtClean="0">
                <a:solidFill>
                  <a:srgbClr val="C00000"/>
                </a:solidFill>
                <a:latin typeface="Helvetica" pitchFamily="34" charset="0"/>
              </a:rPr>
            </a:br>
            <a:endParaRPr lang="en-US" sz="2200" dirty="0" smtClean="0">
              <a:latin typeface="Helvetica" pitchFamily="34" charset="0"/>
            </a:endParaRPr>
          </a:p>
          <a:p>
            <a:pPr lvl="0"/>
            <a:r>
              <a:rPr lang="en-GB" sz="2200" dirty="0" smtClean="0">
                <a:latin typeface="Helvetica" pitchFamily="34" charset="0"/>
              </a:rPr>
              <a:t>	To </a:t>
            </a:r>
            <a:r>
              <a:rPr lang="en-GB" sz="2200" dirty="0">
                <a:latin typeface="Helvetica" pitchFamily="34" charset="0"/>
              </a:rPr>
              <a:t>identify the </a:t>
            </a:r>
            <a:r>
              <a:rPr lang="en-GB" sz="2200" b="1" dirty="0">
                <a:solidFill>
                  <a:srgbClr val="C00000"/>
                </a:solidFill>
                <a:latin typeface="Helvetica" pitchFamily="34" charset="0"/>
              </a:rPr>
              <a:t>perception of digital information literacy </a:t>
            </a:r>
            <a:r>
              <a:rPr lang="en-GB" sz="2200" b="1" dirty="0" smtClean="0">
                <a:solidFill>
                  <a:srgbClr val="C00000"/>
                </a:solidFill>
                <a:latin typeface="Helvetica" pitchFamily="34" charset="0"/>
              </a:rPr>
              <a:t>	</a:t>
            </a:r>
            <a:r>
              <a:rPr lang="en-GB" sz="2200" dirty="0" smtClean="0">
                <a:latin typeface="Helvetica" pitchFamily="34" charset="0"/>
              </a:rPr>
              <a:t>of the </a:t>
            </a:r>
            <a:r>
              <a:rPr lang="en-GB" sz="2200" dirty="0">
                <a:latin typeface="Helvetica" pitchFamily="34" charset="0"/>
              </a:rPr>
              <a:t>Oslo Public Library </a:t>
            </a:r>
            <a:r>
              <a:rPr lang="en-GB" sz="2200" dirty="0" smtClean="0">
                <a:latin typeface="Helvetica" pitchFamily="34" charset="0"/>
              </a:rPr>
              <a:t>professionals</a:t>
            </a:r>
            <a:br>
              <a:rPr lang="en-GB" sz="2200" dirty="0" smtClean="0">
                <a:latin typeface="Helvetica" pitchFamily="34" charset="0"/>
              </a:rPr>
            </a:br>
            <a:endParaRPr lang="en-US" sz="2200" dirty="0">
              <a:latin typeface="Helvetica" pitchFamily="34" charset="0"/>
            </a:endParaRPr>
          </a:p>
          <a:p>
            <a:pPr lvl="0"/>
            <a:r>
              <a:rPr lang="en-GB" sz="2200" dirty="0" smtClean="0">
                <a:latin typeface="Helvetica" pitchFamily="34" charset="0"/>
              </a:rPr>
              <a:t>	To explore what </a:t>
            </a:r>
            <a:r>
              <a:rPr lang="en-GB" sz="2200" b="1" dirty="0">
                <a:solidFill>
                  <a:srgbClr val="C00000"/>
                </a:solidFill>
                <a:latin typeface="Helvetica" pitchFamily="34" charset="0"/>
              </a:rPr>
              <a:t>activities are going</a:t>
            </a:r>
            <a:r>
              <a:rPr lang="en-GB" sz="2200" dirty="0">
                <a:latin typeface="Helvetica" pitchFamily="34" charset="0"/>
              </a:rPr>
              <a:t> on for developing  </a:t>
            </a:r>
            <a:r>
              <a:rPr lang="en-GB" sz="2200" dirty="0" smtClean="0">
                <a:latin typeface="Helvetica" pitchFamily="34" charset="0"/>
              </a:rPr>
              <a:t>	digital </a:t>
            </a:r>
            <a:r>
              <a:rPr lang="en-GB" sz="2200" dirty="0">
                <a:latin typeface="Helvetica" pitchFamily="34" charset="0"/>
              </a:rPr>
              <a:t>information </a:t>
            </a:r>
            <a:r>
              <a:rPr lang="en-GB" sz="2200" dirty="0" smtClean="0">
                <a:latin typeface="Helvetica" pitchFamily="34" charset="0"/>
              </a:rPr>
              <a:t>literacy</a:t>
            </a:r>
            <a:br>
              <a:rPr lang="en-GB" sz="2200" dirty="0" smtClean="0">
                <a:latin typeface="Helvetica" pitchFamily="34" charset="0"/>
              </a:rPr>
            </a:br>
            <a:endParaRPr lang="en-US" sz="2200" dirty="0">
              <a:latin typeface="Helvetica" pitchFamily="34" charset="0"/>
            </a:endParaRPr>
          </a:p>
          <a:p>
            <a:pPr lvl="0"/>
            <a:r>
              <a:rPr lang="en-GB" sz="2200" dirty="0" smtClean="0">
                <a:latin typeface="Helvetica" pitchFamily="34" charset="0"/>
              </a:rPr>
              <a:t>	To </a:t>
            </a:r>
            <a:r>
              <a:rPr lang="en-GB" sz="2200" dirty="0">
                <a:latin typeface="Helvetica" pitchFamily="34" charset="0"/>
              </a:rPr>
              <a:t>identify what </a:t>
            </a:r>
            <a:r>
              <a:rPr lang="en-GB" sz="2200" b="1" dirty="0">
                <a:solidFill>
                  <a:srgbClr val="C00000"/>
                </a:solidFill>
                <a:latin typeface="Helvetica" pitchFamily="34" charset="0"/>
              </a:rPr>
              <a:t>kind of digital information literacy </a:t>
            </a:r>
            <a:r>
              <a:rPr lang="en-GB" sz="2200" b="1" dirty="0" smtClean="0">
                <a:solidFill>
                  <a:srgbClr val="C00000"/>
                </a:solidFill>
                <a:latin typeface="Helvetica" pitchFamily="34" charset="0"/>
              </a:rPr>
              <a:t>	services </a:t>
            </a:r>
            <a:r>
              <a:rPr lang="en-GB" sz="2200" dirty="0">
                <a:latin typeface="Helvetica" pitchFamily="34" charset="0"/>
              </a:rPr>
              <a:t>are asked by the </a:t>
            </a:r>
            <a:r>
              <a:rPr lang="en-GB" sz="2200" dirty="0" smtClean="0">
                <a:latin typeface="Helvetica" pitchFamily="34" charset="0"/>
              </a:rPr>
              <a:t>users</a:t>
            </a:r>
            <a:br>
              <a:rPr lang="en-GB" sz="2200" dirty="0" smtClean="0">
                <a:latin typeface="Helvetica" pitchFamily="34" charset="0"/>
              </a:rPr>
            </a:br>
            <a:endParaRPr lang="en-US" sz="2200" dirty="0">
              <a:latin typeface="Helvetica" pitchFamily="34" charset="0"/>
            </a:endParaRPr>
          </a:p>
          <a:p>
            <a:pPr lvl="0"/>
            <a:r>
              <a:rPr lang="en-GB" sz="2200" dirty="0" smtClean="0">
                <a:latin typeface="Helvetica" pitchFamily="34" charset="0"/>
              </a:rPr>
              <a:t>	To </a:t>
            </a:r>
            <a:r>
              <a:rPr lang="en-GB" sz="2200" dirty="0">
                <a:latin typeface="Helvetica" pitchFamily="34" charset="0"/>
              </a:rPr>
              <a:t>find out if there is any </a:t>
            </a:r>
            <a:r>
              <a:rPr lang="en-GB" sz="2200" b="1" dirty="0">
                <a:solidFill>
                  <a:srgbClr val="C00000"/>
                </a:solidFill>
                <a:latin typeface="Helvetica" pitchFamily="34" charset="0"/>
              </a:rPr>
              <a:t>gap between users’ demands </a:t>
            </a:r>
            <a:r>
              <a:rPr lang="en-GB" sz="2200" b="1" dirty="0" smtClean="0">
                <a:solidFill>
                  <a:srgbClr val="C00000"/>
                </a:solidFill>
                <a:latin typeface="Helvetica" pitchFamily="34" charset="0"/>
              </a:rPr>
              <a:t>	and </a:t>
            </a:r>
            <a:r>
              <a:rPr lang="en-GB" sz="2200" b="1" dirty="0">
                <a:solidFill>
                  <a:srgbClr val="C00000"/>
                </a:solidFill>
                <a:latin typeface="Helvetica" pitchFamily="34" charset="0"/>
              </a:rPr>
              <a:t>services </a:t>
            </a:r>
            <a:r>
              <a:rPr lang="en-GB" sz="2200" b="1" dirty="0" smtClean="0">
                <a:solidFill>
                  <a:srgbClr val="C00000"/>
                </a:solidFill>
                <a:latin typeface="Helvetica" pitchFamily="34" charset="0"/>
              </a:rPr>
              <a:t>available</a:t>
            </a:r>
            <a:r>
              <a:rPr lang="en-GB" sz="2200" dirty="0" smtClean="0">
                <a:latin typeface="Helvetica" pitchFamily="34" charset="0"/>
              </a:rPr>
              <a:t/>
            </a:r>
            <a:br>
              <a:rPr lang="en-GB" sz="2200" dirty="0" smtClean="0">
                <a:latin typeface="Helvetica" pitchFamily="34" charset="0"/>
              </a:rPr>
            </a:br>
            <a:endParaRPr lang="en-US" sz="2200" dirty="0">
              <a:latin typeface="Helvetica" pitchFamily="34" charset="0"/>
            </a:endParaRPr>
          </a:p>
          <a:p>
            <a:pPr lvl="0"/>
            <a:r>
              <a:rPr lang="en-GB" sz="2200" dirty="0" smtClean="0">
                <a:latin typeface="Helvetica" pitchFamily="34" charset="0"/>
              </a:rPr>
              <a:t>	To </a:t>
            </a:r>
            <a:r>
              <a:rPr lang="en-GB" sz="2200" dirty="0">
                <a:latin typeface="Helvetica" pitchFamily="34" charset="0"/>
              </a:rPr>
              <a:t>recognize the </a:t>
            </a:r>
            <a:r>
              <a:rPr lang="en-GB" sz="2200" b="1" dirty="0">
                <a:solidFill>
                  <a:srgbClr val="C00000"/>
                </a:solidFill>
                <a:latin typeface="Helvetica" pitchFamily="34" charset="0"/>
              </a:rPr>
              <a:t>challenges to improve services </a:t>
            </a:r>
            <a:r>
              <a:rPr lang="en-GB" sz="2200" dirty="0">
                <a:latin typeface="Helvetica" pitchFamily="34" charset="0"/>
              </a:rPr>
              <a:t>and </a:t>
            </a:r>
            <a:r>
              <a:rPr lang="en-GB" sz="2200" dirty="0" smtClean="0">
                <a:latin typeface="Helvetica" pitchFamily="34" charset="0"/>
              </a:rPr>
              <a:t>	</a:t>
            </a:r>
            <a:r>
              <a:rPr lang="en-GB" sz="2200" b="1" dirty="0" smtClean="0">
                <a:solidFill>
                  <a:srgbClr val="C00000"/>
                </a:solidFill>
                <a:latin typeface="Helvetica" pitchFamily="34" charset="0"/>
              </a:rPr>
              <a:t>prospective </a:t>
            </a:r>
            <a:r>
              <a:rPr lang="en-GB" sz="2200" b="1" dirty="0">
                <a:solidFill>
                  <a:srgbClr val="C00000"/>
                </a:solidFill>
                <a:latin typeface="Helvetica" pitchFamily="34" charset="0"/>
              </a:rPr>
              <a:t>solution </a:t>
            </a:r>
            <a:r>
              <a:rPr lang="en-GB" sz="2200" dirty="0">
                <a:latin typeface="Helvetica" pitchFamily="34" charset="0"/>
              </a:rPr>
              <a:t>to overcome these </a:t>
            </a:r>
            <a:r>
              <a:rPr lang="en-GB" sz="2200" dirty="0" smtClean="0">
                <a:latin typeface="Helvetica" pitchFamily="34" charset="0"/>
              </a:rPr>
              <a:t>challenges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36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/>
          <a:srcRect l="33134" t="26134" r="6597" b="5862"/>
          <a:stretch/>
        </p:blipFill>
        <p:spPr bwMode="auto">
          <a:xfrm>
            <a:off x="609600" y="1066800"/>
            <a:ext cx="7848600" cy="502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1845"/>
            <a:ext cx="8229600" cy="80635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Helvetica" pitchFamily="34" charset="0"/>
                <a:cs typeface="Arial" panose="020B0604020202020204" pitchFamily="34" charset="0"/>
              </a:rPr>
              <a:t>Location of Research Site</a:t>
            </a:r>
            <a:endParaRPr lang="en-US" sz="32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73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16244527"/>
              </p:ext>
            </p:extLst>
          </p:nvPr>
        </p:nvGraphicFramePr>
        <p:xfrm>
          <a:off x="467544" y="304800"/>
          <a:ext cx="8295456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47667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Helvetica" pitchFamily="34" charset="0"/>
              </a:rPr>
              <a:t>Informants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8091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57717847"/>
              </p:ext>
            </p:extLst>
          </p:nvPr>
        </p:nvGraphicFramePr>
        <p:xfrm>
          <a:off x="381000" y="457200"/>
          <a:ext cx="84582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7"/>
          <p:cNvSpPr txBox="1"/>
          <p:nvPr/>
        </p:nvSpPr>
        <p:spPr>
          <a:xfrm>
            <a:off x="323850" y="1524000"/>
            <a:ext cx="342900" cy="3048000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/>
            </a:solidFill>
          </a:ln>
          <a:effectLst/>
        </p:spPr>
        <p:txBody>
          <a:bodyPr vert="vert270"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Number of Informants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ABBF-9FF4-4696-8FAB-E44BD636B0E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597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2899</TotalTime>
  <Words>1148</Words>
  <Application>Microsoft Office PowerPoint</Application>
  <PresentationFormat>On-screen Show (4:3)</PresentationFormat>
  <Paragraphs>398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Key Components of IL Models</vt:lpstr>
      <vt:lpstr>Key Components of IL Models (contd.)</vt:lpstr>
      <vt:lpstr>Slide 6</vt:lpstr>
      <vt:lpstr>Location of Research Site</vt:lpstr>
      <vt:lpstr>Slide 8</vt:lpstr>
      <vt:lpstr>Slide 9</vt:lpstr>
      <vt:lpstr>Slide 10</vt:lpstr>
      <vt:lpstr>Slide 11</vt:lpstr>
      <vt:lpstr>Slide 12</vt:lpstr>
      <vt:lpstr>Slide 13</vt:lpstr>
      <vt:lpstr>Users’ information need</vt:lpstr>
      <vt:lpstr>Users’ information need (contd.)</vt:lpstr>
      <vt:lpstr>Users’ information need (contd.)</vt:lpstr>
      <vt:lpstr>Experience with users</vt:lpstr>
      <vt:lpstr>Trainings for users</vt:lpstr>
      <vt:lpstr>Practical barriers </vt:lpstr>
      <vt:lpstr>Practical barriers (Contd.)</vt:lpstr>
      <vt:lpstr>Practical barriers (Contd.)</vt:lpstr>
      <vt:lpstr>Best practices of online Information Literacy</vt:lpstr>
      <vt:lpstr>Considering factors for evaluating IL modules 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Momena Khatun</dc:creator>
  <cp:lastModifiedBy>vrushali</cp:lastModifiedBy>
  <cp:revision>247</cp:revision>
  <cp:lastPrinted>2014-12-11T20:26:28Z</cp:lastPrinted>
  <dcterms:created xsi:type="dcterms:W3CDTF">2014-12-02T14:44:32Z</dcterms:created>
  <dcterms:modified xsi:type="dcterms:W3CDTF">2014-12-15T15:05:13Z</dcterms:modified>
</cp:coreProperties>
</file>